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7"/>
  </p:notesMasterIdLst>
  <p:sldIdLst>
    <p:sldId id="256" r:id="rId2"/>
    <p:sldId id="264" r:id="rId3"/>
    <p:sldId id="267" r:id="rId4"/>
    <p:sldId id="309" r:id="rId5"/>
    <p:sldId id="310" r:id="rId6"/>
    <p:sldId id="295" r:id="rId7"/>
    <p:sldId id="293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94" r:id="rId22"/>
    <p:sldId id="296" r:id="rId23"/>
    <p:sldId id="297" r:id="rId24"/>
    <p:sldId id="298" r:id="rId25"/>
    <p:sldId id="299" r:id="rId26"/>
    <p:sldId id="300" r:id="rId27"/>
    <p:sldId id="301" r:id="rId28"/>
    <p:sldId id="302" r:id="rId29"/>
    <p:sldId id="303" r:id="rId30"/>
    <p:sldId id="304" r:id="rId31"/>
    <p:sldId id="305" r:id="rId32"/>
    <p:sldId id="306" r:id="rId33"/>
    <p:sldId id="307" r:id="rId34"/>
    <p:sldId id="308" r:id="rId35"/>
    <p:sldId id="263" r:id="rId36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48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20B322-6381-476E-B990-58DFC89EDA21}" type="doc">
      <dgm:prSet loTypeId="urn:microsoft.com/office/officeart/2005/8/layout/gear1" loCatId="relationship" qsTypeId="urn:microsoft.com/office/officeart/2005/8/quickstyle/3d5" qsCatId="3D" csTypeId="urn:microsoft.com/office/officeart/2005/8/colors/colorful4" csCatId="colorful" phldr="1"/>
      <dgm:spPr/>
    </dgm:pt>
    <dgm:pt modelId="{78F68851-87EB-4B0D-BCCF-339A87F2D9B9}">
      <dgm:prSet phldrT="[Tekst]"/>
      <dgm:spPr/>
      <dgm:t>
        <a:bodyPr/>
        <a:lstStyle/>
        <a:p>
          <a:r>
            <a:rPr lang="pl-PL" dirty="0"/>
            <a:t>NGO </a:t>
          </a:r>
          <a:endParaRPr lang="ru-RU" dirty="0"/>
        </a:p>
      </dgm:t>
    </dgm:pt>
    <dgm:pt modelId="{C9A3ED8A-5816-41AA-8BB2-7C40101357D3}" type="parTrans" cxnId="{90220232-1388-46A4-9545-600008025022}">
      <dgm:prSet/>
      <dgm:spPr/>
      <dgm:t>
        <a:bodyPr/>
        <a:lstStyle/>
        <a:p>
          <a:endParaRPr lang="ru-RU"/>
        </a:p>
      </dgm:t>
    </dgm:pt>
    <dgm:pt modelId="{F59E53A0-B4D4-47FA-870D-C0D5117A5B72}" type="sibTrans" cxnId="{90220232-1388-46A4-9545-600008025022}">
      <dgm:prSet/>
      <dgm:spPr/>
      <dgm:t>
        <a:bodyPr/>
        <a:lstStyle/>
        <a:p>
          <a:endParaRPr lang="ru-RU"/>
        </a:p>
      </dgm:t>
    </dgm:pt>
    <dgm:pt modelId="{C698A66D-5B33-4AFB-83E4-0DAD63A73BF5}">
      <dgm:prSet phldrT="[Tekst]"/>
      <dgm:spPr/>
      <dgm:t>
        <a:bodyPr/>
        <a:lstStyle/>
        <a:p>
          <a:r>
            <a:rPr lang="pl-PL" dirty="0"/>
            <a:t>JST</a:t>
          </a:r>
          <a:endParaRPr lang="ru-RU" dirty="0"/>
        </a:p>
      </dgm:t>
    </dgm:pt>
    <dgm:pt modelId="{8B23D208-2F82-4990-86BF-A88AA9D5193E}" type="parTrans" cxnId="{E686102A-29FB-41ED-9D76-FB97D55E4E28}">
      <dgm:prSet/>
      <dgm:spPr/>
      <dgm:t>
        <a:bodyPr/>
        <a:lstStyle/>
        <a:p>
          <a:endParaRPr lang="ru-RU"/>
        </a:p>
      </dgm:t>
    </dgm:pt>
    <dgm:pt modelId="{0EC8A5C5-BC46-4BAE-9667-F1ADE49CD78F}" type="sibTrans" cxnId="{E686102A-29FB-41ED-9D76-FB97D55E4E28}">
      <dgm:prSet/>
      <dgm:spPr/>
      <dgm:t>
        <a:bodyPr/>
        <a:lstStyle/>
        <a:p>
          <a:endParaRPr lang="ru-RU"/>
        </a:p>
      </dgm:t>
    </dgm:pt>
    <dgm:pt modelId="{29025FE7-5EC7-4C91-ABC5-997ABD3BFF30}">
      <dgm:prSet phldrT="[Tekst]"/>
      <dgm:spPr/>
      <dgm:t>
        <a:bodyPr/>
        <a:lstStyle/>
        <a:p>
          <a:r>
            <a:rPr lang="pl-PL" dirty="0"/>
            <a:t>biznes</a:t>
          </a:r>
          <a:endParaRPr lang="ru-RU" dirty="0"/>
        </a:p>
      </dgm:t>
    </dgm:pt>
    <dgm:pt modelId="{03B2F3BE-8B71-4EA6-ADEF-9FDD937A6AD4}" type="parTrans" cxnId="{884AFA69-EAC3-41D5-8F91-E923D3E176DC}">
      <dgm:prSet/>
      <dgm:spPr/>
      <dgm:t>
        <a:bodyPr/>
        <a:lstStyle/>
        <a:p>
          <a:endParaRPr lang="ru-RU"/>
        </a:p>
      </dgm:t>
    </dgm:pt>
    <dgm:pt modelId="{657CA7F1-8D61-4687-8AAD-1C6568340CBF}" type="sibTrans" cxnId="{884AFA69-EAC3-41D5-8F91-E923D3E176DC}">
      <dgm:prSet/>
      <dgm:spPr/>
      <dgm:t>
        <a:bodyPr/>
        <a:lstStyle/>
        <a:p>
          <a:endParaRPr lang="ru-RU"/>
        </a:p>
      </dgm:t>
    </dgm:pt>
    <dgm:pt modelId="{1F00A41F-7E1A-40ED-815D-8014095E5B0B}" type="pres">
      <dgm:prSet presAssocID="{C820B322-6381-476E-B990-58DFC89EDA21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D8C5D34C-AE4E-4D84-ABEC-7407490DA104}" type="pres">
      <dgm:prSet presAssocID="{78F68851-87EB-4B0D-BCCF-339A87F2D9B9}" presName="gear1" presStyleLbl="node1" presStyleIdx="0" presStyleCnt="3">
        <dgm:presLayoutVars>
          <dgm:chMax val="1"/>
          <dgm:bulletEnabled val="1"/>
        </dgm:presLayoutVars>
      </dgm:prSet>
      <dgm:spPr/>
    </dgm:pt>
    <dgm:pt modelId="{6BB49026-0B14-4C20-8D01-85DB7BFB7DD5}" type="pres">
      <dgm:prSet presAssocID="{78F68851-87EB-4B0D-BCCF-339A87F2D9B9}" presName="gear1srcNode" presStyleLbl="node1" presStyleIdx="0" presStyleCnt="3"/>
      <dgm:spPr/>
    </dgm:pt>
    <dgm:pt modelId="{6AEFBAC7-2F43-474A-87BB-CAA37E0A14F6}" type="pres">
      <dgm:prSet presAssocID="{78F68851-87EB-4B0D-BCCF-339A87F2D9B9}" presName="gear1dstNode" presStyleLbl="node1" presStyleIdx="0" presStyleCnt="3"/>
      <dgm:spPr/>
    </dgm:pt>
    <dgm:pt modelId="{E5FAA376-866B-4B0A-99F3-59FE13BD0EBB}" type="pres">
      <dgm:prSet presAssocID="{C698A66D-5B33-4AFB-83E4-0DAD63A73BF5}" presName="gear2" presStyleLbl="node1" presStyleIdx="1" presStyleCnt="3" custScaleX="115718" custScaleY="110000">
        <dgm:presLayoutVars>
          <dgm:chMax val="1"/>
          <dgm:bulletEnabled val="1"/>
        </dgm:presLayoutVars>
      </dgm:prSet>
      <dgm:spPr/>
    </dgm:pt>
    <dgm:pt modelId="{071E38B6-7F45-4507-90EC-B52B277EFBD2}" type="pres">
      <dgm:prSet presAssocID="{C698A66D-5B33-4AFB-83E4-0DAD63A73BF5}" presName="gear2srcNode" presStyleLbl="node1" presStyleIdx="1" presStyleCnt="3"/>
      <dgm:spPr/>
    </dgm:pt>
    <dgm:pt modelId="{E495D81F-5A92-4616-8D60-AA0910B48F91}" type="pres">
      <dgm:prSet presAssocID="{C698A66D-5B33-4AFB-83E4-0DAD63A73BF5}" presName="gear2dstNode" presStyleLbl="node1" presStyleIdx="1" presStyleCnt="3"/>
      <dgm:spPr/>
    </dgm:pt>
    <dgm:pt modelId="{3A501548-9068-4E16-96E8-8F03B08294D2}" type="pres">
      <dgm:prSet presAssocID="{29025FE7-5EC7-4C91-ABC5-997ABD3BFF30}" presName="gear3" presStyleLbl="node1" presStyleIdx="2" presStyleCnt="3" custScaleX="107571" custScaleY="108538"/>
      <dgm:spPr/>
    </dgm:pt>
    <dgm:pt modelId="{A01A014A-80D1-4004-99A7-8F3327D1CE2C}" type="pres">
      <dgm:prSet presAssocID="{29025FE7-5EC7-4C91-ABC5-997ABD3BFF30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29C9432E-1740-4592-9EE9-C44465E2AEAD}" type="pres">
      <dgm:prSet presAssocID="{29025FE7-5EC7-4C91-ABC5-997ABD3BFF30}" presName="gear3srcNode" presStyleLbl="node1" presStyleIdx="2" presStyleCnt="3"/>
      <dgm:spPr/>
    </dgm:pt>
    <dgm:pt modelId="{CD4D3151-B63F-448A-BB55-CC66BE8DB7CE}" type="pres">
      <dgm:prSet presAssocID="{29025FE7-5EC7-4C91-ABC5-997ABD3BFF30}" presName="gear3dstNode" presStyleLbl="node1" presStyleIdx="2" presStyleCnt="3"/>
      <dgm:spPr/>
    </dgm:pt>
    <dgm:pt modelId="{DA9CD4F8-7DAC-4654-9515-387DADA52130}" type="pres">
      <dgm:prSet presAssocID="{F59E53A0-B4D4-47FA-870D-C0D5117A5B72}" presName="connector1" presStyleLbl="sibTrans2D1" presStyleIdx="0" presStyleCnt="3"/>
      <dgm:spPr/>
    </dgm:pt>
    <dgm:pt modelId="{5DB16A26-7D3E-41FE-8A49-08C3798B5350}" type="pres">
      <dgm:prSet presAssocID="{0EC8A5C5-BC46-4BAE-9667-F1ADE49CD78F}" presName="connector2" presStyleLbl="sibTrans2D1" presStyleIdx="1" presStyleCnt="3"/>
      <dgm:spPr/>
    </dgm:pt>
    <dgm:pt modelId="{7AF0EE8B-2A53-4A6A-A8AA-632A1108CB0A}" type="pres">
      <dgm:prSet presAssocID="{657CA7F1-8D61-4687-8AAD-1C6568340CBF}" presName="connector3" presStyleLbl="sibTrans2D1" presStyleIdx="2" presStyleCnt="3"/>
      <dgm:spPr/>
    </dgm:pt>
  </dgm:ptLst>
  <dgm:cxnLst>
    <dgm:cxn modelId="{67F22E00-C24F-4AF3-ACB5-56CFD5CDC136}" type="presOf" srcId="{C820B322-6381-476E-B990-58DFC89EDA21}" destId="{1F00A41F-7E1A-40ED-815D-8014095E5B0B}" srcOrd="0" destOrd="0" presId="urn:microsoft.com/office/officeart/2005/8/layout/gear1"/>
    <dgm:cxn modelId="{E686102A-29FB-41ED-9D76-FB97D55E4E28}" srcId="{C820B322-6381-476E-B990-58DFC89EDA21}" destId="{C698A66D-5B33-4AFB-83E4-0DAD63A73BF5}" srcOrd="1" destOrd="0" parTransId="{8B23D208-2F82-4990-86BF-A88AA9D5193E}" sibTransId="{0EC8A5C5-BC46-4BAE-9667-F1ADE49CD78F}"/>
    <dgm:cxn modelId="{90220232-1388-46A4-9545-600008025022}" srcId="{C820B322-6381-476E-B990-58DFC89EDA21}" destId="{78F68851-87EB-4B0D-BCCF-339A87F2D9B9}" srcOrd="0" destOrd="0" parTransId="{C9A3ED8A-5816-41AA-8BB2-7C40101357D3}" sibTransId="{F59E53A0-B4D4-47FA-870D-C0D5117A5B72}"/>
    <dgm:cxn modelId="{E97ECD35-C884-4588-8993-7B3E0AC51F7F}" type="presOf" srcId="{C698A66D-5B33-4AFB-83E4-0DAD63A73BF5}" destId="{E495D81F-5A92-4616-8D60-AA0910B48F91}" srcOrd="2" destOrd="0" presId="urn:microsoft.com/office/officeart/2005/8/layout/gear1"/>
    <dgm:cxn modelId="{8BDCD638-F327-444A-82D1-0F75DA087491}" type="presOf" srcId="{C698A66D-5B33-4AFB-83E4-0DAD63A73BF5}" destId="{071E38B6-7F45-4507-90EC-B52B277EFBD2}" srcOrd="1" destOrd="0" presId="urn:microsoft.com/office/officeart/2005/8/layout/gear1"/>
    <dgm:cxn modelId="{FE9F6F60-D329-4612-BC1C-A9017D3C4A7A}" type="presOf" srcId="{0EC8A5C5-BC46-4BAE-9667-F1ADE49CD78F}" destId="{5DB16A26-7D3E-41FE-8A49-08C3798B5350}" srcOrd="0" destOrd="0" presId="urn:microsoft.com/office/officeart/2005/8/layout/gear1"/>
    <dgm:cxn modelId="{9AF24944-BA57-4B3B-BAC6-C375CB74A5BD}" type="presOf" srcId="{657CA7F1-8D61-4687-8AAD-1C6568340CBF}" destId="{7AF0EE8B-2A53-4A6A-A8AA-632A1108CB0A}" srcOrd="0" destOrd="0" presId="urn:microsoft.com/office/officeart/2005/8/layout/gear1"/>
    <dgm:cxn modelId="{E7B3B848-9DCA-4D8B-AAE0-57A729F84FAC}" type="presOf" srcId="{78F68851-87EB-4B0D-BCCF-339A87F2D9B9}" destId="{6AEFBAC7-2F43-474A-87BB-CAA37E0A14F6}" srcOrd="2" destOrd="0" presId="urn:microsoft.com/office/officeart/2005/8/layout/gear1"/>
    <dgm:cxn modelId="{884AFA69-EAC3-41D5-8F91-E923D3E176DC}" srcId="{C820B322-6381-476E-B990-58DFC89EDA21}" destId="{29025FE7-5EC7-4C91-ABC5-997ABD3BFF30}" srcOrd="2" destOrd="0" parTransId="{03B2F3BE-8B71-4EA6-ADEF-9FDD937A6AD4}" sibTransId="{657CA7F1-8D61-4687-8AAD-1C6568340CBF}"/>
    <dgm:cxn modelId="{00C1B04C-D688-43A4-A9C1-14B790BDAAE7}" type="presOf" srcId="{29025FE7-5EC7-4C91-ABC5-997ABD3BFF30}" destId="{29C9432E-1740-4592-9EE9-C44465E2AEAD}" srcOrd="2" destOrd="0" presId="urn:microsoft.com/office/officeart/2005/8/layout/gear1"/>
    <dgm:cxn modelId="{BA5B5673-83BE-4186-AA88-085590BAD5F2}" type="presOf" srcId="{78F68851-87EB-4B0D-BCCF-339A87F2D9B9}" destId="{6BB49026-0B14-4C20-8D01-85DB7BFB7DD5}" srcOrd="1" destOrd="0" presId="urn:microsoft.com/office/officeart/2005/8/layout/gear1"/>
    <dgm:cxn modelId="{30F5D956-2176-4DE5-ADDC-75D621BC271C}" type="presOf" srcId="{78F68851-87EB-4B0D-BCCF-339A87F2D9B9}" destId="{D8C5D34C-AE4E-4D84-ABEC-7407490DA104}" srcOrd="0" destOrd="0" presId="urn:microsoft.com/office/officeart/2005/8/layout/gear1"/>
    <dgm:cxn modelId="{2E7C0F59-A0CD-44BB-AAD7-D703FCF53A23}" type="presOf" srcId="{29025FE7-5EC7-4C91-ABC5-997ABD3BFF30}" destId="{3A501548-9068-4E16-96E8-8F03B08294D2}" srcOrd="0" destOrd="0" presId="urn:microsoft.com/office/officeart/2005/8/layout/gear1"/>
    <dgm:cxn modelId="{3C51C9A3-AE3F-4296-B33F-5F3CED3CA4E9}" type="presOf" srcId="{C698A66D-5B33-4AFB-83E4-0DAD63A73BF5}" destId="{E5FAA376-866B-4B0A-99F3-59FE13BD0EBB}" srcOrd="0" destOrd="0" presId="urn:microsoft.com/office/officeart/2005/8/layout/gear1"/>
    <dgm:cxn modelId="{0FF4F9AB-ED19-4456-9B74-AFBEDA13C57C}" type="presOf" srcId="{29025FE7-5EC7-4C91-ABC5-997ABD3BFF30}" destId="{CD4D3151-B63F-448A-BB55-CC66BE8DB7CE}" srcOrd="3" destOrd="0" presId="urn:microsoft.com/office/officeart/2005/8/layout/gear1"/>
    <dgm:cxn modelId="{D36795CA-E36A-48F0-BFE1-BCC5333C9B28}" type="presOf" srcId="{29025FE7-5EC7-4C91-ABC5-997ABD3BFF30}" destId="{A01A014A-80D1-4004-99A7-8F3327D1CE2C}" srcOrd="1" destOrd="0" presId="urn:microsoft.com/office/officeart/2005/8/layout/gear1"/>
    <dgm:cxn modelId="{677BB2E6-26CB-4B23-9390-55E54F965297}" type="presOf" srcId="{F59E53A0-B4D4-47FA-870D-C0D5117A5B72}" destId="{DA9CD4F8-7DAC-4654-9515-387DADA52130}" srcOrd="0" destOrd="0" presId="urn:microsoft.com/office/officeart/2005/8/layout/gear1"/>
    <dgm:cxn modelId="{CD69DB07-B114-4430-8210-11AE35C25D98}" type="presParOf" srcId="{1F00A41F-7E1A-40ED-815D-8014095E5B0B}" destId="{D8C5D34C-AE4E-4D84-ABEC-7407490DA104}" srcOrd="0" destOrd="0" presId="urn:microsoft.com/office/officeart/2005/8/layout/gear1"/>
    <dgm:cxn modelId="{1D5FCAA3-68DA-4421-A9FB-81DD56DF84BA}" type="presParOf" srcId="{1F00A41F-7E1A-40ED-815D-8014095E5B0B}" destId="{6BB49026-0B14-4C20-8D01-85DB7BFB7DD5}" srcOrd="1" destOrd="0" presId="urn:microsoft.com/office/officeart/2005/8/layout/gear1"/>
    <dgm:cxn modelId="{DC9136BB-86D9-40A7-9085-621E70BC68A7}" type="presParOf" srcId="{1F00A41F-7E1A-40ED-815D-8014095E5B0B}" destId="{6AEFBAC7-2F43-474A-87BB-CAA37E0A14F6}" srcOrd="2" destOrd="0" presId="urn:microsoft.com/office/officeart/2005/8/layout/gear1"/>
    <dgm:cxn modelId="{4D6F0969-2A3C-401F-A328-8E667A019794}" type="presParOf" srcId="{1F00A41F-7E1A-40ED-815D-8014095E5B0B}" destId="{E5FAA376-866B-4B0A-99F3-59FE13BD0EBB}" srcOrd="3" destOrd="0" presId="urn:microsoft.com/office/officeart/2005/8/layout/gear1"/>
    <dgm:cxn modelId="{69D46CF0-A6A4-404A-A3C7-F8DC8F9149C2}" type="presParOf" srcId="{1F00A41F-7E1A-40ED-815D-8014095E5B0B}" destId="{071E38B6-7F45-4507-90EC-B52B277EFBD2}" srcOrd="4" destOrd="0" presId="urn:microsoft.com/office/officeart/2005/8/layout/gear1"/>
    <dgm:cxn modelId="{D434B904-6CFC-4119-9159-33384A301637}" type="presParOf" srcId="{1F00A41F-7E1A-40ED-815D-8014095E5B0B}" destId="{E495D81F-5A92-4616-8D60-AA0910B48F91}" srcOrd="5" destOrd="0" presId="urn:microsoft.com/office/officeart/2005/8/layout/gear1"/>
    <dgm:cxn modelId="{E7393042-95D1-4B4C-86F6-5D56E7B86639}" type="presParOf" srcId="{1F00A41F-7E1A-40ED-815D-8014095E5B0B}" destId="{3A501548-9068-4E16-96E8-8F03B08294D2}" srcOrd="6" destOrd="0" presId="urn:microsoft.com/office/officeart/2005/8/layout/gear1"/>
    <dgm:cxn modelId="{348E1789-FAFE-4F19-A785-8E99913F0E3E}" type="presParOf" srcId="{1F00A41F-7E1A-40ED-815D-8014095E5B0B}" destId="{A01A014A-80D1-4004-99A7-8F3327D1CE2C}" srcOrd="7" destOrd="0" presId="urn:microsoft.com/office/officeart/2005/8/layout/gear1"/>
    <dgm:cxn modelId="{05567699-C5B3-42C0-A8F2-906981EB1CD6}" type="presParOf" srcId="{1F00A41F-7E1A-40ED-815D-8014095E5B0B}" destId="{29C9432E-1740-4592-9EE9-C44465E2AEAD}" srcOrd="8" destOrd="0" presId="urn:microsoft.com/office/officeart/2005/8/layout/gear1"/>
    <dgm:cxn modelId="{3C57E704-024A-45E0-92BB-CA37647883DC}" type="presParOf" srcId="{1F00A41F-7E1A-40ED-815D-8014095E5B0B}" destId="{CD4D3151-B63F-448A-BB55-CC66BE8DB7CE}" srcOrd="9" destOrd="0" presId="urn:microsoft.com/office/officeart/2005/8/layout/gear1"/>
    <dgm:cxn modelId="{6DB25125-21FE-4059-9B7E-5D17A6769A8E}" type="presParOf" srcId="{1F00A41F-7E1A-40ED-815D-8014095E5B0B}" destId="{DA9CD4F8-7DAC-4654-9515-387DADA52130}" srcOrd="10" destOrd="0" presId="urn:microsoft.com/office/officeart/2005/8/layout/gear1"/>
    <dgm:cxn modelId="{6745F9CA-EA77-4A78-8194-466437DC1C9B}" type="presParOf" srcId="{1F00A41F-7E1A-40ED-815D-8014095E5B0B}" destId="{5DB16A26-7D3E-41FE-8A49-08C3798B5350}" srcOrd="11" destOrd="0" presId="urn:microsoft.com/office/officeart/2005/8/layout/gear1"/>
    <dgm:cxn modelId="{324E0E90-DAAB-46B1-8887-EC0013EA953B}" type="presParOf" srcId="{1F00A41F-7E1A-40ED-815D-8014095E5B0B}" destId="{7AF0EE8B-2A53-4A6A-A8AA-632A1108CB0A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C0383AF-7E9A-4CEB-877F-CDF431056020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608F69A4-304E-4821-A405-6282E061DF07}">
      <dgm:prSet custT="1"/>
      <dgm:spPr/>
      <dgm:t>
        <a:bodyPr/>
        <a:lstStyle/>
        <a:p>
          <a:pPr rtl="0"/>
          <a:r>
            <a:rPr lang="pl-PL" sz="1400" dirty="0"/>
            <a:t>wprowadzenie instytucji </a:t>
          </a:r>
          <a:r>
            <a:rPr lang="pl-PL" sz="1400" b="1" dirty="0"/>
            <a:t>zamówień zastrzeżonych</a:t>
          </a:r>
        </a:p>
      </dgm:t>
    </dgm:pt>
    <dgm:pt modelId="{33294571-F1D0-4BB5-840A-FEDF57FBA514}" type="parTrans" cxnId="{796235C1-3558-4CA5-97D8-7F23AAA3A2C6}">
      <dgm:prSet/>
      <dgm:spPr/>
      <dgm:t>
        <a:bodyPr/>
        <a:lstStyle/>
        <a:p>
          <a:endParaRPr lang="pl-PL"/>
        </a:p>
      </dgm:t>
    </dgm:pt>
    <dgm:pt modelId="{28256104-A4F1-4D4C-A1C7-6A26F0F07240}" type="sibTrans" cxnId="{796235C1-3558-4CA5-97D8-7F23AAA3A2C6}">
      <dgm:prSet/>
      <dgm:spPr/>
      <dgm:t>
        <a:bodyPr/>
        <a:lstStyle/>
        <a:p>
          <a:endParaRPr lang="pl-PL"/>
        </a:p>
      </dgm:t>
    </dgm:pt>
    <dgm:pt modelId="{7975DFB5-A481-4BBB-91F3-B45BD5A4CEB4}">
      <dgm:prSet/>
      <dgm:spPr/>
      <dgm:t>
        <a:bodyPr/>
        <a:lstStyle/>
        <a:p>
          <a:pPr rtl="0"/>
          <a:r>
            <a:rPr lang="pl-PL" dirty="0"/>
            <a:t>wprowadzenie zasady </a:t>
          </a:r>
          <a:r>
            <a:rPr lang="pl-PL" b="1" dirty="0"/>
            <a:t>dzielenia zamówienia na części</a:t>
          </a:r>
        </a:p>
      </dgm:t>
    </dgm:pt>
    <dgm:pt modelId="{CA8DF382-0CE7-4DCB-A0CD-DA6546E5594C}" type="parTrans" cxnId="{23DB197D-F22F-454D-9825-0CC0370B28F2}">
      <dgm:prSet/>
      <dgm:spPr/>
      <dgm:t>
        <a:bodyPr/>
        <a:lstStyle/>
        <a:p>
          <a:endParaRPr lang="pl-PL"/>
        </a:p>
      </dgm:t>
    </dgm:pt>
    <dgm:pt modelId="{3D555DB9-F115-4F5A-9C84-C896D18098A2}" type="sibTrans" cxnId="{23DB197D-F22F-454D-9825-0CC0370B28F2}">
      <dgm:prSet/>
      <dgm:spPr/>
      <dgm:t>
        <a:bodyPr/>
        <a:lstStyle/>
        <a:p>
          <a:endParaRPr lang="pl-PL"/>
        </a:p>
      </dgm:t>
    </dgm:pt>
    <dgm:pt modelId="{9E6B21D6-F3FC-4911-AA0A-9EEB2D8E3B83}">
      <dgm:prSet/>
      <dgm:spPr/>
      <dgm:t>
        <a:bodyPr/>
        <a:lstStyle/>
        <a:p>
          <a:pPr rtl="0"/>
          <a:r>
            <a:rPr lang="pl-PL" b="1" dirty="0"/>
            <a:t>uwzględnienie aspektów społecznych </a:t>
          </a:r>
          <a:r>
            <a:rPr lang="pl-PL" dirty="0"/>
            <a:t>poprzez stworzenie zachęt dla stosowania klauzul społecznych</a:t>
          </a:r>
        </a:p>
      </dgm:t>
    </dgm:pt>
    <dgm:pt modelId="{928AD206-3C7B-4A65-8AD2-14C6E9BE655B}" type="parTrans" cxnId="{A85098F4-4051-456C-8D6E-75A54C0C42CF}">
      <dgm:prSet/>
      <dgm:spPr/>
      <dgm:t>
        <a:bodyPr/>
        <a:lstStyle/>
        <a:p>
          <a:endParaRPr lang="pl-PL"/>
        </a:p>
      </dgm:t>
    </dgm:pt>
    <dgm:pt modelId="{ACBDB3F4-4545-4480-A125-73B33E9366E3}" type="sibTrans" cxnId="{A85098F4-4051-456C-8D6E-75A54C0C42CF}">
      <dgm:prSet/>
      <dgm:spPr/>
      <dgm:t>
        <a:bodyPr/>
        <a:lstStyle/>
        <a:p>
          <a:endParaRPr lang="pl-PL"/>
        </a:p>
      </dgm:t>
    </dgm:pt>
    <dgm:pt modelId="{B23BCC1A-1A0F-4535-8E86-8A5F93FEFED2}">
      <dgm:prSet/>
      <dgm:spPr/>
      <dgm:t>
        <a:bodyPr/>
        <a:lstStyle/>
        <a:p>
          <a:pPr rtl="0"/>
          <a:r>
            <a:rPr lang="pl-PL" b="1" dirty="0"/>
            <a:t>wyłączenia stosowania ustawy </a:t>
          </a:r>
          <a:r>
            <a:rPr lang="pl-PL" dirty="0"/>
            <a:t>przy udzielaniu zamówień związanych ze </a:t>
          </a:r>
          <a:r>
            <a:rPr lang="pl-PL" b="1" dirty="0"/>
            <a:t>Strefą Rewitalizacji</a:t>
          </a:r>
        </a:p>
      </dgm:t>
    </dgm:pt>
    <dgm:pt modelId="{4DBEF069-1A20-4193-B92F-023EF0CD16DD}" type="parTrans" cxnId="{7AEC26A7-6645-4784-B624-63843CF73B22}">
      <dgm:prSet/>
      <dgm:spPr/>
      <dgm:t>
        <a:bodyPr/>
        <a:lstStyle/>
        <a:p>
          <a:endParaRPr lang="pl-PL"/>
        </a:p>
      </dgm:t>
    </dgm:pt>
    <dgm:pt modelId="{8B3DC221-14D6-4990-89A6-45E647DB0F00}" type="sibTrans" cxnId="{7AEC26A7-6645-4784-B624-63843CF73B22}">
      <dgm:prSet/>
      <dgm:spPr/>
      <dgm:t>
        <a:bodyPr/>
        <a:lstStyle/>
        <a:p>
          <a:endParaRPr lang="pl-PL"/>
        </a:p>
      </dgm:t>
    </dgm:pt>
    <dgm:pt modelId="{CED4644F-A773-47DC-A735-53E0BD80A9A2}">
      <dgm:prSet/>
      <dgm:spPr/>
      <dgm:t>
        <a:bodyPr/>
        <a:lstStyle/>
        <a:p>
          <a:pPr rtl="0"/>
          <a:r>
            <a:rPr lang="pl-PL" dirty="0"/>
            <a:t>wyłączenia stosowania ustawy dotyczące tzw. </a:t>
          </a:r>
          <a:r>
            <a:rPr lang="pl-PL" b="1" dirty="0"/>
            <a:t>zamówienia typu in-</a:t>
          </a:r>
          <a:r>
            <a:rPr lang="pl-PL" b="1" dirty="0" err="1"/>
            <a:t>house</a:t>
          </a:r>
          <a:endParaRPr lang="pl-PL" b="1" dirty="0"/>
        </a:p>
      </dgm:t>
    </dgm:pt>
    <dgm:pt modelId="{1755649C-244C-49F5-ACF4-EDFB5705F326}" type="parTrans" cxnId="{DD705E6F-9BDC-4872-8873-CDB1AB27D5EA}">
      <dgm:prSet/>
      <dgm:spPr/>
      <dgm:t>
        <a:bodyPr/>
        <a:lstStyle/>
        <a:p>
          <a:endParaRPr lang="pl-PL"/>
        </a:p>
      </dgm:t>
    </dgm:pt>
    <dgm:pt modelId="{8A25FBD9-B33F-40B7-B53B-9F1344B003E5}" type="sibTrans" cxnId="{DD705E6F-9BDC-4872-8873-CDB1AB27D5EA}">
      <dgm:prSet/>
      <dgm:spPr/>
      <dgm:t>
        <a:bodyPr/>
        <a:lstStyle/>
        <a:p>
          <a:endParaRPr lang="pl-PL"/>
        </a:p>
      </dgm:t>
    </dgm:pt>
    <dgm:pt modelId="{90FFDA08-E1AD-40A0-AEFA-9819D3A243AE}">
      <dgm:prSet/>
      <dgm:spPr/>
      <dgm:t>
        <a:bodyPr/>
        <a:lstStyle/>
        <a:p>
          <a:pPr rtl="0"/>
          <a:r>
            <a:rPr lang="pl-PL" b="1" dirty="0"/>
            <a:t>zmiana kryteriów oceny ofert </a:t>
          </a:r>
        </a:p>
      </dgm:t>
    </dgm:pt>
    <dgm:pt modelId="{0801E830-8E6C-48EA-B65E-1C36A900EB3B}" type="parTrans" cxnId="{EB56A2A0-8C77-4A1B-95C4-6BDD88410891}">
      <dgm:prSet/>
      <dgm:spPr/>
      <dgm:t>
        <a:bodyPr/>
        <a:lstStyle/>
        <a:p>
          <a:endParaRPr lang="pl-PL"/>
        </a:p>
      </dgm:t>
    </dgm:pt>
    <dgm:pt modelId="{35333322-3601-4894-9EEC-5524DB941ABC}" type="sibTrans" cxnId="{EB56A2A0-8C77-4A1B-95C4-6BDD88410891}">
      <dgm:prSet/>
      <dgm:spPr/>
      <dgm:t>
        <a:bodyPr/>
        <a:lstStyle/>
        <a:p>
          <a:endParaRPr lang="pl-PL"/>
        </a:p>
      </dgm:t>
    </dgm:pt>
    <dgm:pt modelId="{13365FD0-5AB5-40AB-8279-54AC4073F612}" type="pres">
      <dgm:prSet presAssocID="{AC0383AF-7E9A-4CEB-877F-CDF431056020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E1B3CA91-0A5E-4370-920B-6767CFA01686}" type="pres">
      <dgm:prSet presAssocID="{608F69A4-304E-4821-A405-6282E061DF07}" presName="vertOne" presStyleCnt="0"/>
      <dgm:spPr/>
    </dgm:pt>
    <dgm:pt modelId="{C22C6680-640F-4A21-8FED-36480EC976D4}" type="pres">
      <dgm:prSet presAssocID="{608F69A4-304E-4821-A405-6282E061DF07}" presName="txOne" presStyleLbl="node0" presStyleIdx="0" presStyleCnt="6">
        <dgm:presLayoutVars>
          <dgm:chPref val="3"/>
        </dgm:presLayoutVars>
      </dgm:prSet>
      <dgm:spPr/>
    </dgm:pt>
    <dgm:pt modelId="{DFEB2FE0-0748-4B1D-B9C6-C77B7F87DD7D}" type="pres">
      <dgm:prSet presAssocID="{608F69A4-304E-4821-A405-6282E061DF07}" presName="horzOne" presStyleCnt="0"/>
      <dgm:spPr/>
    </dgm:pt>
    <dgm:pt modelId="{103C372F-05ED-461F-9C60-88D0FD356CA2}" type="pres">
      <dgm:prSet presAssocID="{28256104-A4F1-4D4C-A1C7-6A26F0F07240}" presName="sibSpaceOne" presStyleCnt="0"/>
      <dgm:spPr/>
    </dgm:pt>
    <dgm:pt modelId="{9EA60619-8294-48AA-9517-4FC3F63B9318}" type="pres">
      <dgm:prSet presAssocID="{7975DFB5-A481-4BBB-91F3-B45BD5A4CEB4}" presName="vertOne" presStyleCnt="0"/>
      <dgm:spPr/>
    </dgm:pt>
    <dgm:pt modelId="{12B0F13E-6127-4BE6-9A8A-14064926B6CF}" type="pres">
      <dgm:prSet presAssocID="{7975DFB5-A481-4BBB-91F3-B45BD5A4CEB4}" presName="txOne" presStyleLbl="node0" presStyleIdx="1" presStyleCnt="6">
        <dgm:presLayoutVars>
          <dgm:chPref val="3"/>
        </dgm:presLayoutVars>
      </dgm:prSet>
      <dgm:spPr/>
    </dgm:pt>
    <dgm:pt modelId="{5C47398F-AD31-4C0D-B46B-620E04B48C35}" type="pres">
      <dgm:prSet presAssocID="{7975DFB5-A481-4BBB-91F3-B45BD5A4CEB4}" presName="horzOne" presStyleCnt="0"/>
      <dgm:spPr/>
    </dgm:pt>
    <dgm:pt modelId="{BB78601D-D246-4AF6-B4E6-1773FEA0588C}" type="pres">
      <dgm:prSet presAssocID="{3D555DB9-F115-4F5A-9C84-C896D18098A2}" presName="sibSpaceOne" presStyleCnt="0"/>
      <dgm:spPr/>
    </dgm:pt>
    <dgm:pt modelId="{7F95EAB2-3B5E-4F9D-89FD-D662FF253696}" type="pres">
      <dgm:prSet presAssocID="{9E6B21D6-F3FC-4911-AA0A-9EEB2D8E3B83}" presName="vertOne" presStyleCnt="0"/>
      <dgm:spPr/>
    </dgm:pt>
    <dgm:pt modelId="{17FFC36C-8E52-473E-873C-11BC723BE67E}" type="pres">
      <dgm:prSet presAssocID="{9E6B21D6-F3FC-4911-AA0A-9EEB2D8E3B83}" presName="txOne" presStyleLbl="node0" presStyleIdx="2" presStyleCnt="6">
        <dgm:presLayoutVars>
          <dgm:chPref val="3"/>
        </dgm:presLayoutVars>
      </dgm:prSet>
      <dgm:spPr/>
    </dgm:pt>
    <dgm:pt modelId="{F94DB5AC-306A-4E02-AFD8-AA4A1F1EC0E4}" type="pres">
      <dgm:prSet presAssocID="{9E6B21D6-F3FC-4911-AA0A-9EEB2D8E3B83}" presName="horzOne" presStyleCnt="0"/>
      <dgm:spPr/>
    </dgm:pt>
    <dgm:pt modelId="{BA10E298-E12F-46CA-B019-D6EDB06A770F}" type="pres">
      <dgm:prSet presAssocID="{ACBDB3F4-4545-4480-A125-73B33E9366E3}" presName="sibSpaceOne" presStyleCnt="0"/>
      <dgm:spPr/>
    </dgm:pt>
    <dgm:pt modelId="{6D5B249E-4248-462E-95D4-3AF1C7F2D4CC}" type="pres">
      <dgm:prSet presAssocID="{B23BCC1A-1A0F-4535-8E86-8A5F93FEFED2}" presName="vertOne" presStyleCnt="0"/>
      <dgm:spPr/>
    </dgm:pt>
    <dgm:pt modelId="{AA453A85-9CCB-4B28-8FAC-72488ACF8CDC}" type="pres">
      <dgm:prSet presAssocID="{B23BCC1A-1A0F-4535-8E86-8A5F93FEFED2}" presName="txOne" presStyleLbl="node0" presStyleIdx="3" presStyleCnt="6">
        <dgm:presLayoutVars>
          <dgm:chPref val="3"/>
        </dgm:presLayoutVars>
      </dgm:prSet>
      <dgm:spPr/>
    </dgm:pt>
    <dgm:pt modelId="{EF268991-2CF8-4407-B485-975C23353255}" type="pres">
      <dgm:prSet presAssocID="{B23BCC1A-1A0F-4535-8E86-8A5F93FEFED2}" presName="horzOne" presStyleCnt="0"/>
      <dgm:spPr/>
    </dgm:pt>
    <dgm:pt modelId="{375248D0-99EB-40F6-B356-A3A60435274B}" type="pres">
      <dgm:prSet presAssocID="{8B3DC221-14D6-4990-89A6-45E647DB0F00}" presName="sibSpaceOne" presStyleCnt="0"/>
      <dgm:spPr/>
    </dgm:pt>
    <dgm:pt modelId="{AB1E0B9F-0ED3-4245-BDD6-F79BECCED9C1}" type="pres">
      <dgm:prSet presAssocID="{CED4644F-A773-47DC-A735-53E0BD80A9A2}" presName="vertOne" presStyleCnt="0"/>
      <dgm:spPr/>
    </dgm:pt>
    <dgm:pt modelId="{EB4F5662-99AD-4E05-AD7D-17EF47BA0CD8}" type="pres">
      <dgm:prSet presAssocID="{CED4644F-A773-47DC-A735-53E0BD80A9A2}" presName="txOne" presStyleLbl="node0" presStyleIdx="4" presStyleCnt="6">
        <dgm:presLayoutVars>
          <dgm:chPref val="3"/>
        </dgm:presLayoutVars>
      </dgm:prSet>
      <dgm:spPr/>
    </dgm:pt>
    <dgm:pt modelId="{E038141B-CF8E-4FC3-A1B7-C3AA3B451104}" type="pres">
      <dgm:prSet presAssocID="{CED4644F-A773-47DC-A735-53E0BD80A9A2}" presName="horzOne" presStyleCnt="0"/>
      <dgm:spPr/>
    </dgm:pt>
    <dgm:pt modelId="{63464AA3-D2EB-43AE-BFCB-B90C83E68015}" type="pres">
      <dgm:prSet presAssocID="{8A25FBD9-B33F-40B7-B53B-9F1344B003E5}" presName="sibSpaceOne" presStyleCnt="0"/>
      <dgm:spPr/>
    </dgm:pt>
    <dgm:pt modelId="{19BA97FB-83D9-4E94-A56A-FA5DC69D9595}" type="pres">
      <dgm:prSet presAssocID="{90FFDA08-E1AD-40A0-AEFA-9819D3A243AE}" presName="vertOne" presStyleCnt="0"/>
      <dgm:spPr/>
    </dgm:pt>
    <dgm:pt modelId="{78B68622-89CC-4D31-837C-C5B9476005D6}" type="pres">
      <dgm:prSet presAssocID="{90FFDA08-E1AD-40A0-AEFA-9819D3A243AE}" presName="txOne" presStyleLbl="node0" presStyleIdx="5" presStyleCnt="6">
        <dgm:presLayoutVars>
          <dgm:chPref val="3"/>
        </dgm:presLayoutVars>
      </dgm:prSet>
      <dgm:spPr/>
    </dgm:pt>
    <dgm:pt modelId="{1CBCCFB8-8B09-4C27-A916-E48AFE34A0C2}" type="pres">
      <dgm:prSet presAssocID="{90FFDA08-E1AD-40A0-AEFA-9819D3A243AE}" presName="horzOne" presStyleCnt="0"/>
      <dgm:spPr/>
    </dgm:pt>
  </dgm:ptLst>
  <dgm:cxnLst>
    <dgm:cxn modelId="{3B7B4903-0F09-4152-AF57-480D4E2187F0}" type="presOf" srcId="{B23BCC1A-1A0F-4535-8E86-8A5F93FEFED2}" destId="{AA453A85-9CCB-4B28-8FAC-72488ACF8CDC}" srcOrd="0" destOrd="0" presId="urn:microsoft.com/office/officeart/2005/8/layout/hierarchy4"/>
    <dgm:cxn modelId="{ACA3B445-168F-4A4B-B64F-9C2AAAC31614}" type="presOf" srcId="{90FFDA08-E1AD-40A0-AEFA-9819D3A243AE}" destId="{78B68622-89CC-4D31-837C-C5B9476005D6}" srcOrd="0" destOrd="0" presId="urn:microsoft.com/office/officeart/2005/8/layout/hierarchy4"/>
    <dgm:cxn modelId="{7BE39446-D5C5-4E61-BE38-636CF314EF5D}" type="presOf" srcId="{AC0383AF-7E9A-4CEB-877F-CDF431056020}" destId="{13365FD0-5AB5-40AB-8279-54AC4073F612}" srcOrd="0" destOrd="0" presId="urn:microsoft.com/office/officeart/2005/8/layout/hierarchy4"/>
    <dgm:cxn modelId="{DFA4994A-0EEA-4FAB-8F56-12C06C023EB7}" type="presOf" srcId="{608F69A4-304E-4821-A405-6282E061DF07}" destId="{C22C6680-640F-4A21-8FED-36480EC976D4}" srcOrd="0" destOrd="0" presId="urn:microsoft.com/office/officeart/2005/8/layout/hierarchy4"/>
    <dgm:cxn modelId="{DD705E6F-9BDC-4872-8873-CDB1AB27D5EA}" srcId="{AC0383AF-7E9A-4CEB-877F-CDF431056020}" destId="{CED4644F-A773-47DC-A735-53E0BD80A9A2}" srcOrd="4" destOrd="0" parTransId="{1755649C-244C-49F5-ACF4-EDFB5705F326}" sibTransId="{8A25FBD9-B33F-40B7-B53B-9F1344B003E5}"/>
    <dgm:cxn modelId="{23DB197D-F22F-454D-9825-0CC0370B28F2}" srcId="{AC0383AF-7E9A-4CEB-877F-CDF431056020}" destId="{7975DFB5-A481-4BBB-91F3-B45BD5A4CEB4}" srcOrd="1" destOrd="0" parTransId="{CA8DF382-0CE7-4DCB-A0CD-DA6546E5594C}" sibTransId="{3D555DB9-F115-4F5A-9C84-C896D18098A2}"/>
    <dgm:cxn modelId="{EB56A2A0-8C77-4A1B-95C4-6BDD88410891}" srcId="{AC0383AF-7E9A-4CEB-877F-CDF431056020}" destId="{90FFDA08-E1AD-40A0-AEFA-9819D3A243AE}" srcOrd="5" destOrd="0" parTransId="{0801E830-8E6C-48EA-B65E-1C36A900EB3B}" sibTransId="{35333322-3601-4894-9EEC-5524DB941ABC}"/>
    <dgm:cxn modelId="{876A63A2-3737-4C25-B5E5-33703DE87B98}" type="presOf" srcId="{CED4644F-A773-47DC-A735-53E0BD80A9A2}" destId="{EB4F5662-99AD-4E05-AD7D-17EF47BA0CD8}" srcOrd="0" destOrd="0" presId="urn:microsoft.com/office/officeart/2005/8/layout/hierarchy4"/>
    <dgm:cxn modelId="{7AEC26A7-6645-4784-B624-63843CF73B22}" srcId="{AC0383AF-7E9A-4CEB-877F-CDF431056020}" destId="{B23BCC1A-1A0F-4535-8E86-8A5F93FEFED2}" srcOrd="3" destOrd="0" parTransId="{4DBEF069-1A20-4193-B92F-023EF0CD16DD}" sibTransId="{8B3DC221-14D6-4990-89A6-45E647DB0F00}"/>
    <dgm:cxn modelId="{796235C1-3558-4CA5-97D8-7F23AAA3A2C6}" srcId="{AC0383AF-7E9A-4CEB-877F-CDF431056020}" destId="{608F69A4-304E-4821-A405-6282E061DF07}" srcOrd="0" destOrd="0" parTransId="{33294571-F1D0-4BB5-840A-FEDF57FBA514}" sibTransId="{28256104-A4F1-4D4C-A1C7-6A26F0F07240}"/>
    <dgm:cxn modelId="{7826DEDF-4738-49B4-A878-0B77000CB29E}" type="presOf" srcId="{7975DFB5-A481-4BBB-91F3-B45BD5A4CEB4}" destId="{12B0F13E-6127-4BE6-9A8A-14064926B6CF}" srcOrd="0" destOrd="0" presId="urn:microsoft.com/office/officeart/2005/8/layout/hierarchy4"/>
    <dgm:cxn modelId="{9BE311E1-F86B-457D-BCC9-FDFB0EA4F259}" type="presOf" srcId="{9E6B21D6-F3FC-4911-AA0A-9EEB2D8E3B83}" destId="{17FFC36C-8E52-473E-873C-11BC723BE67E}" srcOrd="0" destOrd="0" presId="urn:microsoft.com/office/officeart/2005/8/layout/hierarchy4"/>
    <dgm:cxn modelId="{A85098F4-4051-456C-8D6E-75A54C0C42CF}" srcId="{AC0383AF-7E9A-4CEB-877F-CDF431056020}" destId="{9E6B21D6-F3FC-4911-AA0A-9EEB2D8E3B83}" srcOrd="2" destOrd="0" parTransId="{928AD206-3C7B-4A65-8AD2-14C6E9BE655B}" sibTransId="{ACBDB3F4-4545-4480-A125-73B33E9366E3}"/>
    <dgm:cxn modelId="{6871C31D-D597-4E90-8632-6A60DFEBC72C}" type="presParOf" srcId="{13365FD0-5AB5-40AB-8279-54AC4073F612}" destId="{E1B3CA91-0A5E-4370-920B-6767CFA01686}" srcOrd="0" destOrd="0" presId="urn:microsoft.com/office/officeart/2005/8/layout/hierarchy4"/>
    <dgm:cxn modelId="{D9406E70-D018-4789-A8B4-7279EB34ACCA}" type="presParOf" srcId="{E1B3CA91-0A5E-4370-920B-6767CFA01686}" destId="{C22C6680-640F-4A21-8FED-36480EC976D4}" srcOrd="0" destOrd="0" presId="urn:microsoft.com/office/officeart/2005/8/layout/hierarchy4"/>
    <dgm:cxn modelId="{91D05E98-8DFC-4578-B4F1-B3DDD0AD176A}" type="presParOf" srcId="{E1B3CA91-0A5E-4370-920B-6767CFA01686}" destId="{DFEB2FE0-0748-4B1D-B9C6-C77B7F87DD7D}" srcOrd="1" destOrd="0" presId="urn:microsoft.com/office/officeart/2005/8/layout/hierarchy4"/>
    <dgm:cxn modelId="{46F76424-C39D-47CE-9470-483AC48451A4}" type="presParOf" srcId="{13365FD0-5AB5-40AB-8279-54AC4073F612}" destId="{103C372F-05ED-461F-9C60-88D0FD356CA2}" srcOrd="1" destOrd="0" presId="urn:microsoft.com/office/officeart/2005/8/layout/hierarchy4"/>
    <dgm:cxn modelId="{8381F627-DCBA-4653-9308-ECA65F059025}" type="presParOf" srcId="{13365FD0-5AB5-40AB-8279-54AC4073F612}" destId="{9EA60619-8294-48AA-9517-4FC3F63B9318}" srcOrd="2" destOrd="0" presId="urn:microsoft.com/office/officeart/2005/8/layout/hierarchy4"/>
    <dgm:cxn modelId="{F3F92582-9E65-4E6A-B14C-7BF555D5E10E}" type="presParOf" srcId="{9EA60619-8294-48AA-9517-4FC3F63B9318}" destId="{12B0F13E-6127-4BE6-9A8A-14064926B6CF}" srcOrd="0" destOrd="0" presId="urn:microsoft.com/office/officeart/2005/8/layout/hierarchy4"/>
    <dgm:cxn modelId="{F9D0CDBA-CF59-4117-B7A7-D027A439B482}" type="presParOf" srcId="{9EA60619-8294-48AA-9517-4FC3F63B9318}" destId="{5C47398F-AD31-4C0D-B46B-620E04B48C35}" srcOrd="1" destOrd="0" presId="urn:microsoft.com/office/officeart/2005/8/layout/hierarchy4"/>
    <dgm:cxn modelId="{2F68E2F6-A192-40F7-A4F3-C685C7C9C779}" type="presParOf" srcId="{13365FD0-5AB5-40AB-8279-54AC4073F612}" destId="{BB78601D-D246-4AF6-B4E6-1773FEA0588C}" srcOrd="3" destOrd="0" presId="urn:microsoft.com/office/officeart/2005/8/layout/hierarchy4"/>
    <dgm:cxn modelId="{F418F0FE-9532-4A03-AE0C-E81E93827B56}" type="presParOf" srcId="{13365FD0-5AB5-40AB-8279-54AC4073F612}" destId="{7F95EAB2-3B5E-4F9D-89FD-D662FF253696}" srcOrd="4" destOrd="0" presId="urn:microsoft.com/office/officeart/2005/8/layout/hierarchy4"/>
    <dgm:cxn modelId="{E1FEF92B-0FE3-4A6C-BB2C-7EE09A119801}" type="presParOf" srcId="{7F95EAB2-3B5E-4F9D-89FD-D662FF253696}" destId="{17FFC36C-8E52-473E-873C-11BC723BE67E}" srcOrd="0" destOrd="0" presId="urn:microsoft.com/office/officeart/2005/8/layout/hierarchy4"/>
    <dgm:cxn modelId="{32F132DF-EB99-4186-B96B-4EF9DA572E52}" type="presParOf" srcId="{7F95EAB2-3B5E-4F9D-89FD-D662FF253696}" destId="{F94DB5AC-306A-4E02-AFD8-AA4A1F1EC0E4}" srcOrd="1" destOrd="0" presId="urn:microsoft.com/office/officeart/2005/8/layout/hierarchy4"/>
    <dgm:cxn modelId="{8B0ECB9F-5DB9-465C-9D00-90A59B2DBCD5}" type="presParOf" srcId="{13365FD0-5AB5-40AB-8279-54AC4073F612}" destId="{BA10E298-E12F-46CA-B019-D6EDB06A770F}" srcOrd="5" destOrd="0" presId="urn:microsoft.com/office/officeart/2005/8/layout/hierarchy4"/>
    <dgm:cxn modelId="{C744476D-E633-44D1-AB15-0E0D70687547}" type="presParOf" srcId="{13365FD0-5AB5-40AB-8279-54AC4073F612}" destId="{6D5B249E-4248-462E-95D4-3AF1C7F2D4CC}" srcOrd="6" destOrd="0" presId="urn:microsoft.com/office/officeart/2005/8/layout/hierarchy4"/>
    <dgm:cxn modelId="{99A4F00B-2CA4-48F8-A7AF-F23590CCEC75}" type="presParOf" srcId="{6D5B249E-4248-462E-95D4-3AF1C7F2D4CC}" destId="{AA453A85-9CCB-4B28-8FAC-72488ACF8CDC}" srcOrd="0" destOrd="0" presId="urn:microsoft.com/office/officeart/2005/8/layout/hierarchy4"/>
    <dgm:cxn modelId="{1DADD7F6-2B7F-4FE3-98F2-082991746502}" type="presParOf" srcId="{6D5B249E-4248-462E-95D4-3AF1C7F2D4CC}" destId="{EF268991-2CF8-4407-B485-975C23353255}" srcOrd="1" destOrd="0" presId="urn:microsoft.com/office/officeart/2005/8/layout/hierarchy4"/>
    <dgm:cxn modelId="{1A18D310-B212-402E-A600-0F904136599A}" type="presParOf" srcId="{13365FD0-5AB5-40AB-8279-54AC4073F612}" destId="{375248D0-99EB-40F6-B356-A3A60435274B}" srcOrd="7" destOrd="0" presId="urn:microsoft.com/office/officeart/2005/8/layout/hierarchy4"/>
    <dgm:cxn modelId="{E4A5365B-F568-40FE-85B2-59A288A80D9A}" type="presParOf" srcId="{13365FD0-5AB5-40AB-8279-54AC4073F612}" destId="{AB1E0B9F-0ED3-4245-BDD6-F79BECCED9C1}" srcOrd="8" destOrd="0" presId="urn:microsoft.com/office/officeart/2005/8/layout/hierarchy4"/>
    <dgm:cxn modelId="{FD431C4C-731F-4221-A6B0-220C910662A6}" type="presParOf" srcId="{AB1E0B9F-0ED3-4245-BDD6-F79BECCED9C1}" destId="{EB4F5662-99AD-4E05-AD7D-17EF47BA0CD8}" srcOrd="0" destOrd="0" presId="urn:microsoft.com/office/officeart/2005/8/layout/hierarchy4"/>
    <dgm:cxn modelId="{BEC7A5E0-EE4C-45B8-A183-597ED056401D}" type="presParOf" srcId="{AB1E0B9F-0ED3-4245-BDD6-F79BECCED9C1}" destId="{E038141B-CF8E-4FC3-A1B7-C3AA3B451104}" srcOrd="1" destOrd="0" presId="urn:microsoft.com/office/officeart/2005/8/layout/hierarchy4"/>
    <dgm:cxn modelId="{9568750E-5F15-4C57-BA39-470818D32482}" type="presParOf" srcId="{13365FD0-5AB5-40AB-8279-54AC4073F612}" destId="{63464AA3-D2EB-43AE-BFCB-B90C83E68015}" srcOrd="9" destOrd="0" presId="urn:microsoft.com/office/officeart/2005/8/layout/hierarchy4"/>
    <dgm:cxn modelId="{E6CDCAD8-5A1F-456B-85F2-D41F6543A2EA}" type="presParOf" srcId="{13365FD0-5AB5-40AB-8279-54AC4073F612}" destId="{19BA97FB-83D9-4E94-A56A-FA5DC69D9595}" srcOrd="10" destOrd="0" presId="urn:microsoft.com/office/officeart/2005/8/layout/hierarchy4"/>
    <dgm:cxn modelId="{2100E9CF-106F-4728-AA8F-D555076746E8}" type="presParOf" srcId="{19BA97FB-83D9-4E94-A56A-FA5DC69D9595}" destId="{78B68622-89CC-4D31-837C-C5B9476005D6}" srcOrd="0" destOrd="0" presId="urn:microsoft.com/office/officeart/2005/8/layout/hierarchy4"/>
    <dgm:cxn modelId="{0C08E04F-FB27-4CAC-9402-0E4CFE4FD4E0}" type="presParOf" srcId="{19BA97FB-83D9-4E94-A56A-FA5DC69D9595}" destId="{1CBCCFB8-8B09-4C27-A916-E48AFE34A0C2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C5D34C-AE4E-4D84-ABEC-7407490DA104}">
      <dsp:nvSpPr>
        <dsp:cNvPr id="0" name=""/>
        <dsp:cNvSpPr/>
      </dsp:nvSpPr>
      <dsp:spPr>
        <a:xfrm>
          <a:off x="3837954" y="2169315"/>
          <a:ext cx="2592362" cy="2592362"/>
        </a:xfrm>
        <a:prstGeom prst="gear9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100" kern="1200" dirty="0"/>
            <a:t>NGO </a:t>
          </a:r>
          <a:endParaRPr lang="ru-RU" sz="3100" kern="1200" dirty="0"/>
        </a:p>
      </dsp:txBody>
      <dsp:txXfrm>
        <a:off x="4359134" y="2776563"/>
        <a:ext cx="1550002" cy="1332528"/>
      </dsp:txXfrm>
    </dsp:sp>
    <dsp:sp modelId="{E5FAA376-866B-4B0A-99F3-59FE13BD0EBB}">
      <dsp:nvSpPr>
        <dsp:cNvPr id="0" name=""/>
        <dsp:cNvSpPr/>
      </dsp:nvSpPr>
      <dsp:spPr>
        <a:xfrm>
          <a:off x="2181500" y="1462307"/>
          <a:ext cx="2181694" cy="2073890"/>
        </a:xfrm>
        <a:prstGeom prst="gear6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100" kern="1200" dirty="0"/>
            <a:t>JST</a:t>
          </a:r>
          <a:endParaRPr lang="ru-RU" sz="3100" kern="1200" dirty="0"/>
        </a:p>
      </dsp:txBody>
      <dsp:txXfrm>
        <a:off x="2719279" y="1987571"/>
        <a:ext cx="1106136" cy="1023362"/>
      </dsp:txXfrm>
    </dsp:sp>
    <dsp:sp modelId="{3A501548-9068-4E16-96E8-8F03B08294D2}">
      <dsp:nvSpPr>
        <dsp:cNvPr id="0" name=""/>
        <dsp:cNvSpPr/>
      </dsp:nvSpPr>
      <dsp:spPr>
        <a:xfrm rot="20700000">
          <a:off x="3319002" y="173744"/>
          <a:ext cx="1980580" cy="2011520"/>
        </a:xfrm>
        <a:prstGeom prst="gear6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100" kern="1200" dirty="0"/>
            <a:t>biznes</a:t>
          </a:r>
          <a:endParaRPr lang="ru-RU" sz="3100" kern="1200" dirty="0"/>
        </a:p>
      </dsp:txBody>
      <dsp:txXfrm rot="-20700000">
        <a:off x="3751567" y="616764"/>
        <a:ext cx="1115452" cy="1125479"/>
      </dsp:txXfrm>
    </dsp:sp>
    <dsp:sp modelId="{DA9CD4F8-7DAC-4654-9515-387DADA52130}">
      <dsp:nvSpPr>
        <dsp:cNvPr id="0" name=""/>
        <dsp:cNvSpPr/>
      </dsp:nvSpPr>
      <dsp:spPr>
        <a:xfrm>
          <a:off x="3644356" y="1774862"/>
          <a:ext cx="3318224" cy="3318224"/>
        </a:xfrm>
        <a:prstGeom prst="circularArrow">
          <a:avLst>
            <a:gd name="adj1" fmla="val 4687"/>
            <a:gd name="adj2" fmla="val 299029"/>
            <a:gd name="adj3" fmla="val 2527310"/>
            <a:gd name="adj4" fmla="val 15837475"/>
            <a:gd name="adj5" fmla="val 5469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B16A26-7D3E-41FE-8A49-08C3798B5350}">
      <dsp:nvSpPr>
        <dsp:cNvPr id="0" name=""/>
        <dsp:cNvSpPr/>
      </dsp:nvSpPr>
      <dsp:spPr>
        <a:xfrm>
          <a:off x="1995778" y="1137189"/>
          <a:ext cx="2410897" cy="2410897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F0EE8B-2A53-4A6A-A8AA-632A1108CB0A}">
      <dsp:nvSpPr>
        <dsp:cNvPr id="0" name=""/>
        <dsp:cNvSpPr/>
      </dsp:nvSpPr>
      <dsp:spPr>
        <a:xfrm>
          <a:off x="2958370" y="-150974"/>
          <a:ext cx="2599432" cy="2599432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2C6680-640F-4A21-8FED-36480EC976D4}">
      <dsp:nvSpPr>
        <dsp:cNvPr id="0" name=""/>
        <dsp:cNvSpPr/>
      </dsp:nvSpPr>
      <dsp:spPr>
        <a:xfrm>
          <a:off x="5991" y="0"/>
          <a:ext cx="1261546" cy="54006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wprowadzenie instytucji </a:t>
          </a:r>
          <a:r>
            <a:rPr lang="pl-PL" sz="1400" b="1" kern="1200" dirty="0"/>
            <a:t>zamówień zastrzeżonych</a:t>
          </a:r>
        </a:p>
      </dsp:txBody>
      <dsp:txXfrm>
        <a:off x="42940" y="36949"/>
        <a:ext cx="1187648" cy="5326702"/>
      </dsp:txXfrm>
    </dsp:sp>
    <dsp:sp modelId="{12B0F13E-6127-4BE6-9A8A-14064926B6CF}">
      <dsp:nvSpPr>
        <dsp:cNvPr id="0" name=""/>
        <dsp:cNvSpPr/>
      </dsp:nvSpPr>
      <dsp:spPr>
        <a:xfrm>
          <a:off x="1479477" y="0"/>
          <a:ext cx="1261546" cy="54006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wprowadzenie zasady </a:t>
          </a:r>
          <a:r>
            <a:rPr lang="pl-PL" sz="1400" b="1" kern="1200" dirty="0"/>
            <a:t>dzielenia zamówienia na części</a:t>
          </a:r>
        </a:p>
      </dsp:txBody>
      <dsp:txXfrm>
        <a:off x="1516426" y="36949"/>
        <a:ext cx="1187648" cy="5326702"/>
      </dsp:txXfrm>
    </dsp:sp>
    <dsp:sp modelId="{17FFC36C-8E52-473E-873C-11BC723BE67E}">
      <dsp:nvSpPr>
        <dsp:cNvPr id="0" name=""/>
        <dsp:cNvSpPr/>
      </dsp:nvSpPr>
      <dsp:spPr>
        <a:xfrm>
          <a:off x="2952963" y="0"/>
          <a:ext cx="1261546" cy="54006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b="1" kern="1200" dirty="0"/>
            <a:t>uwzględnienie aspektów społecznych </a:t>
          </a:r>
          <a:r>
            <a:rPr lang="pl-PL" sz="1400" kern="1200" dirty="0"/>
            <a:t>poprzez stworzenie zachęt dla stosowania klauzul społecznych</a:t>
          </a:r>
        </a:p>
      </dsp:txBody>
      <dsp:txXfrm>
        <a:off x="2989912" y="36949"/>
        <a:ext cx="1187648" cy="5326702"/>
      </dsp:txXfrm>
    </dsp:sp>
    <dsp:sp modelId="{AA453A85-9CCB-4B28-8FAC-72488ACF8CDC}">
      <dsp:nvSpPr>
        <dsp:cNvPr id="0" name=""/>
        <dsp:cNvSpPr/>
      </dsp:nvSpPr>
      <dsp:spPr>
        <a:xfrm>
          <a:off x="4426449" y="0"/>
          <a:ext cx="1261546" cy="54006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b="1" kern="1200" dirty="0"/>
            <a:t>wyłączenia stosowania ustawy </a:t>
          </a:r>
          <a:r>
            <a:rPr lang="pl-PL" sz="1400" kern="1200" dirty="0"/>
            <a:t>przy udzielaniu zamówień związanych ze </a:t>
          </a:r>
          <a:r>
            <a:rPr lang="pl-PL" sz="1400" b="1" kern="1200" dirty="0"/>
            <a:t>Strefą Rewitalizacji</a:t>
          </a:r>
        </a:p>
      </dsp:txBody>
      <dsp:txXfrm>
        <a:off x="4463398" y="36949"/>
        <a:ext cx="1187648" cy="5326702"/>
      </dsp:txXfrm>
    </dsp:sp>
    <dsp:sp modelId="{EB4F5662-99AD-4E05-AD7D-17EF47BA0CD8}">
      <dsp:nvSpPr>
        <dsp:cNvPr id="0" name=""/>
        <dsp:cNvSpPr/>
      </dsp:nvSpPr>
      <dsp:spPr>
        <a:xfrm>
          <a:off x="5899936" y="0"/>
          <a:ext cx="1261546" cy="54006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wyłączenia stosowania ustawy dotyczące tzw. </a:t>
          </a:r>
          <a:r>
            <a:rPr lang="pl-PL" sz="1400" b="1" kern="1200" dirty="0"/>
            <a:t>zamówienia typu in-</a:t>
          </a:r>
          <a:r>
            <a:rPr lang="pl-PL" sz="1400" b="1" kern="1200" dirty="0" err="1"/>
            <a:t>house</a:t>
          </a:r>
          <a:endParaRPr lang="pl-PL" sz="1400" b="1" kern="1200" dirty="0"/>
        </a:p>
      </dsp:txBody>
      <dsp:txXfrm>
        <a:off x="5936885" y="36949"/>
        <a:ext cx="1187648" cy="5326702"/>
      </dsp:txXfrm>
    </dsp:sp>
    <dsp:sp modelId="{78B68622-89CC-4D31-837C-C5B9476005D6}">
      <dsp:nvSpPr>
        <dsp:cNvPr id="0" name=""/>
        <dsp:cNvSpPr/>
      </dsp:nvSpPr>
      <dsp:spPr>
        <a:xfrm>
          <a:off x="7373422" y="0"/>
          <a:ext cx="1261546" cy="54006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b="1" kern="1200" dirty="0"/>
            <a:t>zmiana kryteriów oceny ofert </a:t>
          </a:r>
        </a:p>
      </dsp:txBody>
      <dsp:txXfrm>
        <a:off x="7410371" y="36949"/>
        <a:ext cx="1187648" cy="53267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229E5B-5A66-4A9C-B91B-F00312D899D5}" type="datetimeFigureOut">
              <a:rPr lang="pl-PL" smtClean="0"/>
              <a:t>15.01.2018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012890-7710-4A38-AA80-2C90DC958B3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30683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id="{298ECCE2-98CF-4156-8F08-5467E0DF3E9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47738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id="{CCD3CC7F-16BB-4740-975B-22A3F41C811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BE" altLang="pl-PL"/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9BF40116-8ACA-4946-A026-3E6FE10F74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CB4491B-6642-4E25-891A-E07ADC09DC3C}" type="slidenum">
              <a:rPr lang="en-GB" altLang="en-US">
                <a:latin typeface="Calibri" panose="020F0502020204030204" pitchFamily="34" charset="0"/>
              </a:rPr>
              <a:pPr eaLnBrk="1" hangingPunct="1"/>
              <a:t>14</a:t>
            </a:fld>
            <a:endParaRPr lang="en-GB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9460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ymbol zastępczy obrazu slajdu 1">
            <a:extLst>
              <a:ext uri="{FF2B5EF4-FFF2-40B4-BE49-F238E27FC236}">
                <a16:creationId xmlns:a16="http://schemas.microsoft.com/office/drawing/2014/main" id="{C9CC95FA-DB9C-47BD-81F5-65E8FF6A3A1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Symbol zastępczy notatek 2">
            <a:extLst>
              <a:ext uri="{FF2B5EF4-FFF2-40B4-BE49-F238E27FC236}">
                <a16:creationId xmlns:a16="http://schemas.microsoft.com/office/drawing/2014/main" id="{C36D4C8F-CADF-4820-8F9E-A124705317E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40964" name="Symbol zastępczy numeru slajdu 3">
            <a:extLst>
              <a:ext uri="{FF2B5EF4-FFF2-40B4-BE49-F238E27FC236}">
                <a16:creationId xmlns:a16="http://schemas.microsoft.com/office/drawing/2014/main" id="{EE9B3798-3BC1-49F3-AD8D-3E8C1F6DE6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423B746-B92E-4D93-8AF0-9D7EEC7CA5BE}" type="slidenum">
              <a:rPr lang="pl-PL" altLang="pl-PL">
                <a:latin typeface="Calibri" panose="020F0502020204030204" pitchFamily="34" charset="0"/>
              </a:rPr>
              <a:pPr eaLnBrk="1" hangingPunct="1"/>
              <a:t>18</a:t>
            </a:fld>
            <a:endParaRPr lang="pl-PL" altLang="pl-PL">
              <a:latin typeface="Calibri" panose="020F0502020204030204" pitchFamily="34" charset="0"/>
            </a:endParaRPr>
          </a:p>
        </p:txBody>
      </p:sp>
      <p:sp>
        <p:nvSpPr>
          <p:cNvPr id="5" name="Symbol zastępczy nagłówka 4">
            <a:extLst>
              <a:ext uri="{FF2B5EF4-FFF2-40B4-BE49-F238E27FC236}">
                <a16:creationId xmlns:a16="http://schemas.microsoft.com/office/drawing/2014/main" id="{2E33793F-2C5F-4624-B13D-591D8C8B560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577204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ymbol zastępczy obrazu slajdu 1">
            <a:extLst>
              <a:ext uri="{FF2B5EF4-FFF2-40B4-BE49-F238E27FC236}">
                <a16:creationId xmlns:a16="http://schemas.microsoft.com/office/drawing/2014/main" id="{0E4283A1-9E04-4808-8828-05B6A6E9134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Symbol zastępczy notatek 2">
            <a:extLst>
              <a:ext uri="{FF2B5EF4-FFF2-40B4-BE49-F238E27FC236}">
                <a16:creationId xmlns:a16="http://schemas.microsoft.com/office/drawing/2014/main" id="{3966C1D5-217E-48F5-914A-7FB2672718C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41988" name="Symbol zastępczy numeru slajdu 3">
            <a:extLst>
              <a:ext uri="{FF2B5EF4-FFF2-40B4-BE49-F238E27FC236}">
                <a16:creationId xmlns:a16="http://schemas.microsoft.com/office/drawing/2014/main" id="{3F0403E1-3BBB-40A1-90A4-BC91CBD9EF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A873D9E-4FF3-4192-8042-F1EE5B604E11}" type="slidenum">
              <a:rPr lang="pl-PL" altLang="pl-PL">
                <a:latin typeface="Calibri" panose="020F0502020204030204" pitchFamily="34" charset="0"/>
              </a:rPr>
              <a:pPr eaLnBrk="1" hangingPunct="1"/>
              <a:t>26</a:t>
            </a:fld>
            <a:endParaRPr lang="pl-PL" altLang="pl-PL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2891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E2CA1-1FAE-4091-9456-237BA86F399E}" type="datetimeFigureOut">
              <a:rPr lang="pl-PL" smtClean="0"/>
              <a:pPr/>
              <a:t>15.01.2018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70034-BD58-420E-931B-9E4333323E0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E2CA1-1FAE-4091-9456-237BA86F399E}" type="datetimeFigureOut">
              <a:rPr lang="pl-PL" smtClean="0"/>
              <a:pPr/>
              <a:t>15.01.2018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70034-BD58-420E-931B-9E4333323E0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E2CA1-1FAE-4091-9456-237BA86F399E}" type="datetimeFigureOut">
              <a:rPr lang="pl-PL" smtClean="0"/>
              <a:pPr/>
              <a:t>15.01.2018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70034-BD58-420E-931B-9E4333323E0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3349189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E2CA1-1FAE-4091-9456-237BA86F399E}" type="datetimeFigureOut">
              <a:rPr lang="pl-PL" smtClean="0"/>
              <a:pPr/>
              <a:t>15.01.2018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70034-BD58-420E-931B-9E4333323E0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E2CA1-1FAE-4091-9456-237BA86F399E}" type="datetimeFigureOut">
              <a:rPr lang="pl-PL" smtClean="0"/>
              <a:pPr/>
              <a:t>15.01.2018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70034-BD58-420E-931B-9E4333323E0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E2CA1-1FAE-4091-9456-237BA86F399E}" type="datetimeFigureOut">
              <a:rPr lang="pl-PL" smtClean="0"/>
              <a:pPr/>
              <a:t>15.01.2018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70034-BD58-420E-931B-9E4333323E0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E2CA1-1FAE-4091-9456-237BA86F399E}" type="datetimeFigureOut">
              <a:rPr lang="pl-PL" smtClean="0"/>
              <a:pPr/>
              <a:t>15.01.2018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70034-BD58-420E-931B-9E4333323E0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E2CA1-1FAE-4091-9456-237BA86F399E}" type="datetimeFigureOut">
              <a:rPr lang="pl-PL" smtClean="0"/>
              <a:pPr/>
              <a:t>15.01.2018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70034-BD58-420E-931B-9E4333323E0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E2CA1-1FAE-4091-9456-237BA86F399E}" type="datetimeFigureOut">
              <a:rPr lang="pl-PL" smtClean="0"/>
              <a:pPr/>
              <a:t>15.01.2018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70034-BD58-420E-931B-9E4333323E0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E2CA1-1FAE-4091-9456-237BA86F399E}" type="datetimeFigureOut">
              <a:rPr lang="pl-PL" smtClean="0"/>
              <a:pPr/>
              <a:t>15.01.2018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70034-BD58-420E-931B-9E4333323E0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E2CA1-1FAE-4091-9456-237BA86F399E}" type="datetimeFigureOut">
              <a:rPr lang="pl-PL" smtClean="0"/>
              <a:pPr/>
              <a:t>15.01.2018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70034-BD58-420E-931B-9E4333323E0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1E2CA1-1FAE-4091-9456-237BA86F399E}" type="datetimeFigureOut">
              <a:rPr lang="pl-PL" smtClean="0"/>
              <a:pPr/>
              <a:t>15.01.2018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70034-BD58-420E-931B-9E4333323E02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csrwire.com/blog/posts/1152-looking-ahead-5-csr-trends-on-the-radar-for-2014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hyperlink" Target="http://www.zielonapila.pl/" TargetMode="External"/><Relationship Id="rId4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wspolnysukces.spoldzielnie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ostrzynianka.spoldzielnie.org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wykon.spoldzielnie.org/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poryw.spoldzielnie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staralubianka.spoldzielnie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poworocisztu.pl/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www.kujawianka.eu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www.communalservice.pl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www.communalservice.pl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www.communalservice.pl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827584" y="1916832"/>
            <a:ext cx="7056784" cy="1800200"/>
          </a:xfrm>
        </p:spPr>
        <p:txBody>
          <a:bodyPr>
            <a:normAutofit fontScale="90000"/>
          </a:bodyPr>
          <a:lstStyle/>
          <a:p>
            <a:r>
              <a:rPr lang="pl-PL" dirty="0"/>
              <a:t>Seminarium </a:t>
            </a:r>
            <a:br>
              <a:rPr lang="pl-PL" dirty="0"/>
            </a:br>
            <a:r>
              <a:rPr lang="pl-PL" dirty="0"/>
              <a:t>„Współpraca jednostek samorządu terytorialnego </a:t>
            </a:r>
            <a:br>
              <a:rPr lang="pl-PL" dirty="0"/>
            </a:br>
            <a:r>
              <a:rPr lang="pl-PL" dirty="0"/>
              <a:t>z podmiotami ekonomii społecznej”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971600" y="4941168"/>
            <a:ext cx="6400800" cy="600472"/>
          </a:xfrm>
        </p:spPr>
        <p:txBody>
          <a:bodyPr/>
          <a:lstStyle/>
          <a:p>
            <a:r>
              <a:rPr lang="pl-PL" dirty="0" err="1"/>
              <a:t>Fojutowo</a:t>
            </a:r>
            <a:r>
              <a:rPr lang="pl-PL" dirty="0"/>
              <a:t>,  18 stycznia 2018r.</a:t>
            </a:r>
          </a:p>
        </p:txBody>
      </p:sp>
      <p:pic>
        <p:nvPicPr>
          <p:cNvPr id="1027" name="Picture 3" descr="Z:\LOGA\Europejski Fundusz Społeczny\poziom_kolor.jpe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5733256"/>
            <a:ext cx="6277611" cy="903866"/>
          </a:xfrm>
          <a:prstGeom prst="rect">
            <a:avLst/>
          </a:prstGeom>
          <a:noFill/>
        </p:spPr>
      </p:pic>
      <p:pic>
        <p:nvPicPr>
          <p:cNvPr id="6" name="Obraz 5" descr="https://www.kujawsko-pomorskie.pl/pliki/promocja/marka/KP_NAROZNY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0"/>
            <a:ext cx="2411760" cy="206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ytuł 1">
            <a:extLst>
              <a:ext uri="{FF2B5EF4-FFF2-40B4-BE49-F238E27FC236}">
                <a16:creationId xmlns:a16="http://schemas.microsoft.com/office/drawing/2014/main" id="{2418A3C3-1B87-402F-B13E-A8AFC9C32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908050"/>
            <a:ext cx="8677275" cy="1143000"/>
          </a:xfrm>
        </p:spPr>
        <p:txBody>
          <a:bodyPr>
            <a:normAutofit fontScale="90000"/>
          </a:bodyPr>
          <a:lstStyle/>
          <a:p>
            <a:br>
              <a:rPr lang="pl-PL" altLang="pl-PL" sz="3600">
                <a:solidFill>
                  <a:srgbClr val="00B0F0"/>
                </a:solidFill>
                <a:latin typeface="Fontin"/>
              </a:rPr>
            </a:br>
            <a:r>
              <a:rPr lang="pl-PL" altLang="pl-PL" sz="3600">
                <a:solidFill>
                  <a:srgbClr val="00B0F0"/>
                </a:solidFill>
                <a:latin typeface="Fontin"/>
              </a:rPr>
              <a:t>Społecznie odpowiedzialny samorząd </a:t>
            </a:r>
            <a:br>
              <a:rPr lang="pl-PL" altLang="pl-PL" sz="3600">
                <a:solidFill>
                  <a:srgbClr val="00B0F0"/>
                </a:solidFill>
                <a:latin typeface="Fontin"/>
              </a:rPr>
            </a:br>
            <a:endParaRPr lang="pl-PL" altLang="pl-PL" sz="3600">
              <a:solidFill>
                <a:srgbClr val="00B0F0"/>
              </a:solidFill>
              <a:latin typeface="Fontin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334AE88-9F31-4E1F-A5BB-5463212DBC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2060575"/>
            <a:ext cx="8713787" cy="4525963"/>
          </a:xfrm>
        </p:spPr>
        <p:txBody>
          <a:bodyPr rtlCol="0">
            <a:normAutofit fontScale="77500" lnSpcReduction="20000"/>
          </a:bodyPr>
          <a:lstStyle/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pl-PL" dirty="0"/>
              <a:t>Wspieranie rozwoju usług użyteczności publicznej poprzez ekonomię społeczną.</a:t>
            </a:r>
          </a:p>
          <a:p>
            <a:pPr marL="0" indent="0" algn="just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l-PL" dirty="0"/>
          </a:p>
          <a:p>
            <a:pPr marL="0" indent="0" algn="just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pl-PL" dirty="0"/>
              <a:t>Wzajemne relacje sektora ekonomii społecznej z samorządem gminnym i powiatowym wymagają zintegrowanych działań na rzecz aktywnego włączenia się partnerów w realizację </a:t>
            </a:r>
            <a:r>
              <a:rPr lang="pl-PL" u="sng" dirty="0"/>
              <a:t>lokalnych usług użyteczności publicznej. </a:t>
            </a:r>
          </a:p>
          <a:p>
            <a:pPr marL="0" indent="0" algn="just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l-PL" dirty="0"/>
          </a:p>
          <a:p>
            <a:pPr marL="0" indent="0" algn="just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pl-PL" dirty="0"/>
              <a:t>W debacie europejskiej wskazuje się w szczególności na rozwój usług uzupełniających i wspierających rolę i funkcje rodziny, w tym: opieki nad dziećmi, usług w zakresie opieki nad osobami starszymi i niesamodzielnymi oraz osobami niepełnosprawnymi.</a:t>
            </a:r>
          </a:p>
          <a:p>
            <a:pPr algn="just" fontAlgn="auto">
              <a:spcAft>
                <a:spcPts val="0"/>
              </a:spcAft>
              <a:defRPr/>
            </a:pPr>
            <a:endParaRPr lang="pl-PL" dirty="0"/>
          </a:p>
        </p:txBody>
      </p:sp>
      <p:pic>
        <p:nvPicPr>
          <p:cNvPr id="5" name="Obraz 4" descr="https://www.kujawsko-pomorskie.pl/pliki/promocja/marka/KP_NAROZNY.jpg">
            <a:extLst>
              <a:ext uri="{FF2B5EF4-FFF2-40B4-BE49-F238E27FC236}">
                <a16:creationId xmlns:a16="http://schemas.microsoft.com/office/drawing/2014/main" id="{55098156-3225-4807-B5B9-199DFFBEE63B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0"/>
            <a:ext cx="133164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511247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ymbol zastępczy zawartości 2">
            <a:extLst>
              <a:ext uri="{FF2B5EF4-FFF2-40B4-BE49-F238E27FC236}">
                <a16:creationId xmlns:a16="http://schemas.microsoft.com/office/drawing/2014/main" id="{8C61FFAD-4F7D-466F-A0C4-6FC5F319EA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pl-PL" altLang="pl-PL">
              <a:solidFill>
                <a:srgbClr val="0070C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pl-PL" altLang="pl-PL">
              <a:solidFill>
                <a:srgbClr val="0070C0"/>
              </a:solidFill>
            </a:endParaRPr>
          </a:p>
        </p:txBody>
      </p:sp>
      <p:graphicFrame>
        <p:nvGraphicFramePr>
          <p:cNvPr id="5" name="Symbol zastępczy zawartości 3">
            <a:extLst>
              <a:ext uri="{FF2B5EF4-FFF2-40B4-BE49-F238E27FC236}">
                <a16:creationId xmlns:a16="http://schemas.microsoft.com/office/drawing/2014/main" id="{768555FD-B683-4050-9CE6-B9593FB09082}"/>
              </a:ext>
            </a:extLst>
          </p:cNvPr>
          <p:cNvGraphicFramePr>
            <a:graphicFrameLocks/>
          </p:cNvGraphicFramePr>
          <p:nvPr/>
        </p:nvGraphicFramePr>
        <p:xfrm>
          <a:off x="755576" y="1124744"/>
          <a:ext cx="8147248" cy="4713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pole tekstowe 1">
            <a:extLst>
              <a:ext uri="{FF2B5EF4-FFF2-40B4-BE49-F238E27FC236}">
                <a16:creationId xmlns:a16="http://schemas.microsoft.com/office/drawing/2014/main" id="{C9BC6419-8BD0-41CD-9412-5F2D47798F90}"/>
              </a:ext>
            </a:extLst>
          </p:cNvPr>
          <p:cNvSpPr txBox="1"/>
          <p:nvPr/>
        </p:nvSpPr>
        <p:spPr>
          <a:xfrm flipH="1">
            <a:off x="395288" y="1484313"/>
            <a:ext cx="2881312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l-PL" sz="3200" b="1" dirty="0">
                <a:latin typeface="+mj-lt"/>
              </a:rPr>
              <a:t>Trójsektorowa współpraca</a:t>
            </a:r>
          </a:p>
        </p:txBody>
      </p:sp>
      <p:pic>
        <p:nvPicPr>
          <p:cNvPr id="6" name="Obraz 5" descr="https://www.kujawsko-pomorskie.pl/pliki/promocja/marka/KP_NAROZNY.jpg">
            <a:extLst>
              <a:ext uri="{FF2B5EF4-FFF2-40B4-BE49-F238E27FC236}">
                <a16:creationId xmlns:a16="http://schemas.microsoft.com/office/drawing/2014/main" id="{4559D1FB-6E2F-4104-A789-EB7FB4573167}"/>
              </a:ext>
            </a:extLst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00392" y="0"/>
            <a:ext cx="1043608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807906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id="{9C81D7B9-860B-4483-90EE-B55F10B7C4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196975"/>
            <a:ext cx="8504238" cy="547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45136F5D-DC67-4FB0-BAD2-14CA7EB3581C}"/>
              </a:ext>
            </a:extLst>
          </p:cNvPr>
          <p:cNvSpPr txBox="1"/>
          <p:nvPr/>
        </p:nvSpPr>
        <p:spPr>
          <a:xfrm>
            <a:off x="719138" y="827088"/>
            <a:ext cx="77057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l-PL" sz="2000" dirty="0">
                <a:latin typeface="+mj-lt"/>
              </a:rPr>
              <a:t>“To od nas zależy co z naszych działań uzyskamy.” </a:t>
            </a:r>
          </a:p>
        </p:txBody>
      </p:sp>
      <p:pic>
        <p:nvPicPr>
          <p:cNvPr id="5" name="Obraz 4" descr="https://www.kujawsko-pomorskie.pl/pliki/promocja/marka/KP_NAROZNY.jpg">
            <a:extLst>
              <a:ext uri="{FF2B5EF4-FFF2-40B4-BE49-F238E27FC236}">
                <a16:creationId xmlns:a16="http://schemas.microsoft.com/office/drawing/2014/main" id="{DB70BAE1-EF2B-4395-8A8C-9F66DC2D7020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-1"/>
            <a:ext cx="1187624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835941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ytuł 1">
            <a:extLst>
              <a:ext uri="{FF2B5EF4-FFF2-40B4-BE49-F238E27FC236}">
                <a16:creationId xmlns:a16="http://schemas.microsoft.com/office/drawing/2014/main" id="{1EDF44E4-5EFB-4361-92B0-288BA154C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1052513"/>
            <a:ext cx="8229600" cy="863600"/>
          </a:xfrm>
        </p:spPr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pl-PL" altLang="pl-PL" sz="3600" b="1" dirty="0">
                <a:solidFill>
                  <a:schemeClr val="bg1">
                    <a:lumMod val="50000"/>
                  </a:schemeClr>
                </a:solidFill>
              </a:rPr>
              <a:t>Polityka UE</a:t>
            </a:r>
            <a:endParaRPr lang="pl-PL" altLang="pl-PL" sz="3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1AE4D6C-DBD7-48E0-BBC9-732CE5EE5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1916113"/>
            <a:ext cx="8229600" cy="4525962"/>
          </a:xfrm>
        </p:spPr>
        <p:txBody>
          <a:bodyPr rtlCol="0">
            <a:normAutofit/>
          </a:bodyPr>
          <a:lstStyle/>
          <a:p>
            <a:pPr marL="514350" indent="-514350" fontAlgn="auto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pl-PL" sz="2400" dirty="0">
                <a:latin typeface="+mj-lt"/>
              </a:rPr>
              <a:t>Dyrektywa Komisji Europejskiej dotycząca zamówień publicznych.</a:t>
            </a:r>
          </a:p>
          <a:p>
            <a:pPr marL="514350" indent="-514350" fontAlgn="auto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pl-PL" sz="2400" dirty="0">
                <a:latin typeface="+mj-lt"/>
              </a:rPr>
              <a:t>Dyrektywa Komisji Europejskiej dotycząca raportowania społecznego. </a:t>
            </a:r>
          </a:p>
          <a:p>
            <a:pPr marL="514350" indent="-514350" fontAlgn="auto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pl-PL" sz="2400" dirty="0">
                <a:latin typeface="+mj-lt"/>
              </a:rPr>
              <a:t>Komitet Regionów: Zgoda co do roli ES w polityce UE.</a:t>
            </a:r>
          </a:p>
          <a:p>
            <a:pPr marL="514350" indent="-514350" fontAlgn="auto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pl-PL" sz="2400" spc="-1" dirty="0">
                <a:uFill>
                  <a:solidFill>
                    <a:srgbClr val="FFFFFF"/>
                  </a:solidFill>
                </a:uFill>
                <a:latin typeface="+mj-lt"/>
              </a:rPr>
              <a:t>Komunikat KE: Skuteczne zamówienia publiczne dla Europy</a:t>
            </a:r>
            <a:endParaRPr lang="pl-PL" sz="2400" dirty="0">
              <a:latin typeface="+mj-lt"/>
            </a:endParaRPr>
          </a:p>
          <a:p>
            <a:pPr fontAlgn="auto">
              <a:spcAft>
                <a:spcPts val="0"/>
              </a:spcAft>
              <a:defRPr/>
            </a:pPr>
            <a:endParaRPr lang="pl-PL" b="1" dirty="0">
              <a:latin typeface="+mj-lt"/>
            </a:endParaRPr>
          </a:p>
        </p:txBody>
      </p:sp>
      <p:pic>
        <p:nvPicPr>
          <p:cNvPr id="5" name="Obraz 4" descr="https://www.kujawsko-pomorskie.pl/pliki/promocja/marka/KP_NAROZNY.jpg">
            <a:extLst>
              <a:ext uri="{FF2B5EF4-FFF2-40B4-BE49-F238E27FC236}">
                <a16:creationId xmlns:a16="http://schemas.microsoft.com/office/drawing/2014/main" id="{6255A526-FA80-4632-9CE4-6D44193FBBBB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0"/>
            <a:ext cx="133164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694831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0DCAF-9C4F-40F6-B52B-000C83129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836613"/>
            <a:ext cx="8558213" cy="712787"/>
          </a:xfrm>
        </p:spPr>
        <p:txBody>
          <a:bodyPr rtlCol="0">
            <a:normAutofit/>
          </a:bodyPr>
          <a:lstStyle/>
          <a:p>
            <a:pPr marL="358920" algn="l" fontAlgn="auto">
              <a:spcAft>
                <a:spcPts val="0"/>
              </a:spcAft>
              <a:defRPr/>
            </a:pPr>
            <a:r>
              <a:rPr lang="fr-BE" sz="2500" spc="-1" dirty="0" err="1">
                <a:uFill>
                  <a:solidFill>
                    <a:srgbClr val="FFFFFF"/>
                  </a:solidFill>
                </a:uFill>
              </a:rPr>
              <a:t>Komunikat</a:t>
            </a:r>
            <a:r>
              <a:rPr lang="fr-BE" sz="2500" spc="-1" dirty="0">
                <a:uFill>
                  <a:solidFill>
                    <a:srgbClr val="FFFFFF"/>
                  </a:solidFill>
                </a:uFill>
              </a:rPr>
              <a:t>: </a:t>
            </a:r>
            <a:r>
              <a:rPr lang="pl-PL" sz="2500" spc="-1" dirty="0">
                <a:uFill>
                  <a:solidFill>
                    <a:srgbClr val="FFFFFF"/>
                  </a:solidFill>
                </a:uFill>
                <a:latin typeface="Lato" panose="020F0502020204030203"/>
              </a:rPr>
              <a:t>Skuteczne zamówienia publiczne dla Europy</a:t>
            </a:r>
            <a:endParaRPr lang="en-GB" sz="2500" spc="-1" dirty="0">
              <a:uFill>
                <a:solidFill>
                  <a:srgbClr val="FFFFFF"/>
                </a:solidFill>
              </a:u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E86CE39-F715-4C22-A7CA-AE56A33652F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23850" y="1773238"/>
            <a:ext cx="8569325" cy="4824412"/>
          </a:xfrm>
        </p:spPr>
        <p:txBody>
          <a:bodyPr rtlCol="0">
            <a:noAutofit/>
          </a:bodyPr>
          <a:lstStyle/>
          <a:p>
            <a:pPr marL="285750" indent="-285750" algn="ctr" fontAlgn="auto">
              <a:spcAft>
                <a:spcPts val="0"/>
              </a:spcAft>
              <a:buClr>
                <a:srgbClr val="0F5494"/>
              </a:buClr>
              <a:buFont typeface="Arial" panose="020B0604020202020204" pitchFamily="34" charset="0"/>
              <a:buNone/>
              <a:defRPr/>
            </a:pPr>
            <a:r>
              <a:rPr lang="en-GB" sz="2000" dirty="0">
                <a:latin typeface="+mj-lt"/>
              </a:rPr>
              <a:t>Z</a:t>
            </a:r>
            <a:r>
              <a:rPr lang="pl-PL" sz="2000" dirty="0" err="1">
                <a:latin typeface="+mj-lt"/>
              </a:rPr>
              <a:t>amówie</a:t>
            </a:r>
            <a:r>
              <a:rPr lang="en-GB" sz="2000" dirty="0" err="1">
                <a:latin typeface="+mj-lt"/>
              </a:rPr>
              <a:t>nia</a:t>
            </a:r>
            <a:r>
              <a:rPr lang="pl-PL" sz="2000" dirty="0">
                <a:latin typeface="+mj-lt"/>
              </a:rPr>
              <a:t> </a:t>
            </a:r>
            <a:r>
              <a:rPr lang="pl-PL" sz="2000" dirty="0" err="1">
                <a:latin typeface="+mj-lt"/>
              </a:rPr>
              <a:t>publiczn</a:t>
            </a:r>
            <a:r>
              <a:rPr lang="en-GB" sz="2000" dirty="0">
                <a:latin typeface="+mj-lt"/>
              </a:rPr>
              <a:t>e to </a:t>
            </a:r>
            <a:r>
              <a:rPr lang="en-GB" sz="2000" b="1" dirty="0">
                <a:latin typeface="+mj-lt"/>
              </a:rPr>
              <a:t>14% PKB UE</a:t>
            </a:r>
            <a:r>
              <a:rPr lang="en-GB" sz="2000" dirty="0">
                <a:latin typeface="+mj-lt"/>
              </a:rPr>
              <a:t>: </a:t>
            </a:r>
            <a:r>
              <a:rPr lang="en-GB" sz="2000" u="sng" dirty="0" err="1">
                <a:latin typeface="+mj-lt"/>
              </a:rPr>
              <a:t>obszar</a:t>
            </a:r>
            <a:r>
              <a:rPr lang="en-GB" sz="2000" u="sng" dirty="0">
                <a:latin typeface="+mj-lt"/>
              </a:rPr>
              <a:t> o </a:t>
            </a:r>
            <a:r>
              <a:rPr lang="en-GB" sz="2000" u="sng" dirty="0" err="1">
                <a:latin typeface="+mj-lt"/>
              </a:rPr>
              <a:t>strategicznym</a:t>
            </a:r>
            <a:r>
              <a:rPr lang="en-GB" sz="2000" u="sng" dirty="0">
                <a:latin typeface="+mj-lt"/>
              </a:rPr>
              <a:t> </a:t>
            </a:r>
            <a:r>
              <a:rPr lang="en-GB" sz="2000" u="sng" dirty="0" err="1">
                <a:latin typeface="+mj-lt"/>
              </a:rPr>
              <a:t>znaczeniu</a:t>
            </a:r>
            <a:r>
              <a:rPr lang="pl-PL" sz="2000" u="sng" dirty="0">
                <a:latin typeface="+mj-lt"/>
              </a:rPr>
              <a:t>.</a:t>
            </a:r>
            <a:endParaRPr lang="en-GB" sz="2000" u="sng" dirty="0">
              <a:latin typeface="+mj-lt"/>
            </a:endParaRPr>
          </a:p>
          <a:p>
            <a:pPr marL="285750" indent="-285750" algn="ctr" fontAlgn="auto">
              <a:spcAft>
                <a:spcPts val="0"/>
              </a:spcAft>
              <a:buClr>
                <a:srgbClr val="0F5494"/>
              </a:buClr>
              <a:buFont typeface="Arial" panose="020B0604020202020204" pitchFamily="34" charset="0"/>
              <a:buNone/>
              <a:defRPr/>
            </a:pPr>
            <a:r>
              <a:rPr lang="pl-PL" sz="2000" u="sng" dirty="0">
                <a:latin typeface="+mj-lt"/>
              </a:rPr>
              <a:t>Partnerstwo na rzecz poprawy </a:t>
            </a:r>
            <a:r>
              <a:rPr lang="fr-BE" sz="2000" u="sng" dirty="0" err="1">
                <a:latin typeface="+mj-lt"/>
              </a:rPr>
              <a:t>skuteczno</a:t>
            </a:r>
            <a:r>
              <a:rPr lang="en-GB" sz="2000" u="sng" spc="-1" dirty="0">
                <a:uFill>
                  <a:solidFill>
                    <a:srgbClr val="FFFFFF"/>
                  </a:solidFill>
                </a:uFill>
                <a:latin typeface="+mj-lt"/>
              </a:rPr>
              <a:t>ś</a:t>
            </a:r>
            <a:r>
              <a:rPr lang="fr-BE" sz="2000" u="sng" dirty="0">
                <a:latin typeface="+mj-lt"/>
              </a:rPr>
              <a:t>ci </a:t>
            </a:r>
            <a:r>
              <a:rPr lang="pl-PL" sz="2000" u="sng" dirty="0">
                <a:latin typeface="+mj-lt"/>
              </a:rPr>
              <a:t>zamówień publicznych w praktyce.</a:t>
            </a:r>
          </a:p>
          <a:p>
            <a:pPr marL="285750" indent="-285750" algn="ctr" fontAlgn="auto">
              <a:spcAft>
                <a:spcPts val="0"/>
              </a:spcAft>
              <a:buClr>
                <a:srgbClr val="0F5494"/>
              </a:buClr>
              <a:buFont typeface="Arial" panose="020B0604020202020204" pitchFamily="34" charset="0"/>
              <a:buNone/>
              <a:defRPr/>
            </a:pPr>
            <a:r>
              <a:rPr lang="pl-PL" sz="2000" b="1" dirty="0">
                <a:latin typeface="+mj-lt"/>
              </a:rPr>
              <a:t>Komisja jest gotowa odegrać swoją rolę.</a:t>
            </a:r>
          </a:p>
          <a:p>
            <a:pPr fontAlgn="auto">
              <a:spcAft>
                <a:spcPts val="0"/>
              </a:spcAft>
              <a:buClr>
                <a:srgbClr val="0F5494"/>
              </a:buClr>
              <a:defRPr/>
            </a:pPr>
            <a:endParaRPr lang="en-GB" sz="2000" b="1" dirty="0">
              <a:latin typeface="+mj-lt"/>
            </a:endParaRPr>
          </a:p>
          <a:p>
            <a:pPr fontAlgn="auto"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None/>
              <a:defRPr/>
            </a:pPr>
            <a:r>
              <a:rPr lang="fr-BE" sz="2000" b="1" dirty="0">
                <a:latin typeface="+mj-lt"/>
              </a:rPr>
              <a:t>6 </a:t>
            </a:r>
            <a:r>
              <a:rPr lang="fr-BE" sz="2000" b="1" dirty="0" err="1">
                <a:latin typeface="+mj-lt"/>
              </a:rPr>
              <a:t>obszar</a:t>
            </a:r>
            <a:r>
              <a:rPr lang="pl-PL" sz="2000" b="1" dirty="0">
                <a:latin typeface="+mj-lt"/>
              </a:rPr>
              <a:t>ów</a:t>
            </a:r>
            <a:r>
              <a:rPr lang="en-GB" sz="2000" b="1" dirty="0">
                <a:latin typeface="+mj-lt"/>
              </a:rPr>
              <a:t> </a:t>
            </a:r>
            <a:r>
              <a:rPr lang="en-GB" sz="2000" b="1" dirty="0" err="1">
                <a:latin typeface="+mj-lt"/>
              </a:rPr>
              <a:t>priorytetowych</a:t>
            </a:r>
            <a:r>
              <a:rPr lang="fr-BE" sz="2000" b="1" dirty="0">
                <a:latin typeface="+mj-lt"/>
              </a:rPr>
              <a:t> : </a:t>
            </a:r>
            <a:endParaRPr lang="pl-PL" sz="2000" b="1" dirty="0">
              <a:latin typeface="+mj-lt"/>
            </a:endParaRPr>
          </a:p>
          <a:p>
            <a:pPr fontAlgn="auto"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None/>
              <a:defRPr/>
            </a:pPr>
            <a:endParaRPr lang="en-GB" sz="2000" b="1" dirty="0"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sz="2000" dirty="0">
                <a:latin typeface="+mj-lt"/>
              </a:rPr>
              <a:t>1. </a:t>
            </a:r>
            <a:r>
              <a:rPr lang="en-GB" sz="2000" dirty="0" err="1">
                <a:latin typeface="+mj-lt"/>
              </a:rPr>
              <a:t>Zapewnienie</a:t>
            </a:r>
            <a:r>
              <a:rPr lang="en-GB" sz="2000" dirty="0">
                <a:latin typeface="+mj-lt"/>
              </a:rPr>
              <a:t> </a:t>
            </a:r>
            <a:r>
              <a:rPr lang="en-GB" sz="2000" b="1" spc="-1" dirty="0" err="1">
                <a:uFill>
                  <a:solidFill>
                    <a:srgbClr val="FFFFFF"/>
                  </a:solidFill>
                </a:uFill>
                <a:latin typeface="+mj-lt"/>
              </a:rPr>
              <a:t>szerszego</a:t>
            </a:r>
            <a:r>
              <a:rPr lang="en-GB" sz="2000" b="1" spc="-1" dirty="0">
                <a:uFill>
                  <a:solidFill>
                    <a:srgbClr val="FFFFFF"/>
                  </a:solidFill>
                </a:uFill>
                <a:latin typeface="+mj-lt"/>
              </a:rPr>
              <a:t> </a:t>
            </a:r>
            <a:r>
              <a:rPr lang="en-GB" sz="2000" b="1" spc="-1" dirty="0" err="1">
                <a:uFill>
                  <a:solidFill>
                    <a:srgbClr val="FFFFFF"/>
                  </a:solidFill>
                </a:uFill>
                <a:latin typeface="+mj-lt"/>
              </a:rPr>
              <a:t>stosowania</a:t>
            </a:r>
            <a:r>
              <a:rPr lang="en-GB" sz="2000" b="1" spc="-1" dirty="0">
                <a:uFill>
                  <a:solidFill>
                    <a:srgbClr val="FFFFFF"/>
                  </a:solidFill>
                </a:uFill>
                <a:latin typeface="+mj-lt"/>
              </a:rPr>
              <a:t> </a:t>
            </a:r>
            <a:r>
              <a:rPr lang="en-GB" sz="2000" b="1" spc="-1" dirty="0" err="1">
                <a:uFill>
                  <a:solidFill>
                    <a:srgbClr val="FFFFFF"/>
                  </a:solidFill>
                </a:uFill>
                <a:latin typeface="+mj-lt"/>
              </a:rPr>
              <a:t>zrównoważonych</a:t>
            </a:r>
            <a:r>
              <a:rPr lang="en-GB" sz="2000" b="1" spc="-1" dirty="0">
                <a:uFill>
                  <a:solidFill>
                    <a:srgbClr val="FFFFFF"/>
                  </a:solidFill>
                </a:uFill>
                <a:latin typeface="+mj-lt"/>
              </a:rPr>
              <a:t> </a:t>
            </a:r>
            <a:r>
              <a:rPr lang="pl-PL" sz="2000" b="1" spc="-1" dirty="0">
                <a:uFill>
                  <a:solidFill>
                    <a:srgbClr val="FFFFFF"/>
                  </a:solidFill>
                </a:uFill>
                <a:latin typeface="+mj-lt"/>
              </a:rPr>
              <a:t>zamówień publicznych </a:t>
            </a:r>
            <a:r>
              <a:rPr lang="en-GB" sz="2000" dirty="0">
                <a:latin typeface="+mj-lt"/>
              </a:rPr>
              <a:t>(</a:t>
            </a:r>
            <a:r>
              <a:rPr lang="en-GB" sz="2000" dirty="0" err="1">
                <a:latin typeface="+mj-lt"/>
              </a:rPr>
              <a:t>zielone</a:t>
            </a:r>
            <a:r>
              <a:rPr lang="en-GB" sz="2000" dirty="0">
                <a:latin typeface="+mj-lt"/>
              </a:rPr>
              <a:t>, </a:t>
            </a:r>
            <a:r>
              <a:rPr lang="en-GB" sz="2000" dirty="0" err="1">
                <a:latin typeface="+mj-lt"/>
              </a:rPr>
              <a:t>społeczne</a:t>
            </a:r>
            <a:r>
              <a:rPr lang="en-GB" sz="2000" dirty="0">
                <a:latin typeface="+mj-lt"/>
              </a:rPr>
              <a:t>, </a:t>
            </a:r>
            <a:r>
              <a:rPr lang="en-GB" sz="2000" dirty="0" err="1">
                <a:latin typeface="+mj-lt"/>
              </a:rPr>
              <a:t>innowacyjne</a:t>
            </a:r>
            <a:r>
              <a:rPr lang="en-GB" sz="2000" dirty="0">
                <a:latin typeface="+mj-lt"/>
              </a:rPr>
              <a:t> </a:t>
            </a:r>
            <a:r>
              <a:rPr lang="en-GB" sz="2000" dirty="0" err="1">
                <a:latin typeface="+mj-lt"/>
              </a:rPr>
              <a:t>zamówienia</a:t>
            </a:r>
            <a:r>
              <a:rPr lang="en-GB" sz="2000" dirty="0">
                <a:latin typeface="+mj-lt"/>
              </a:rPr>
              <a:t>)</a:t>
            </a:r>
          </a:p>
          <a:p>
            <a:pPr marL="360" fontAlgn="auto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 panose="020B0604020202020204" pitchFamily="34" charset="0"/>
              <a:buNone/>
              <a:defRPr/>
            </a:pPr>
            <a:r>
              <a:rPr lang="en-GB" sz="2000" dirty="0">
                <a:latin typeface="+mj-lt"/>
              </a:rPr>
              <a:t>2. </a:t>
            </a:r>
            <a:r>
              <a:rPr lang="en-GB" sz="2000" b="1" spc="-1" dirty="0" err="1">
                <a:uFill>
                  <a:solidFill>
                    <a:srgbClr val="FFFFFF"/>
                  </a:solidFill>
                </a:uFill>
                <a:latin typeface="+mj-lt"/>
              </a:rPr>
              <a:t>Profesjonalizacja</a:t>
            </a:r>
            <a:r>
              <a:rPr lang="en-GB" sz="2000" b="1" spc="-1" dirty="0">
                <a:uFill>
                  <a:solidFill>
                    <a:srgbClr val="FFFFFF"/>
                  </a:solidFill>
                </a:uFill>
                <a:latin typeface="+mj-lt"/>
              </a:rPr>
              <a:t> </a:t>
            </a:r>
            <a:r>
              <a:rPr lang="en-GB" sz="2000" spc="-1" dirty="0" err="1">
                <a:uFill>
                  <a:solidFill>
                    <a:srgbClr val="FFFFFF"/>
                  </a:solidFill>
                </a:uFill>
                <a:latin typeface="+mj-lt"/>
              </a:rPr>
              <a:t>nabywców</a:t>
            </a:r>
            <a:r>
              <a:rPr lang="en-GB" sz="2000" spc="-1" dirty="0">
                <a:uFill>
                  <a:solidFill>
                    <a:srgbClr val="FFFFFF"/>
                  </a:solidFill>
                </a:uFill>
                <a:latin typeface="+mj-lt"/>
              </a:rPr>
              <a:t> </a:t>
            </a:r>
            <a:r>
              <a:rPr lang="en-GB" sz="2000" spc="-1" dirty="0" err="1">
                <a:uFill>
                  <a:solidFill>
                    <a:srgbClr val="FFFFFF"/>
                  </a:solidFill>
                </a:uFill>
                <a:latin typeface="+mj-lt"/>
              </a:rPr>
              <a:t>publicznych</a:t>
            </a:r>
            <a:endParaRPr lang="en-GB" sz="2000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360" fontAlgn="auto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 panose="020B0604020202020204" pitchFamily="34" charset="0"/>
              <a:buNone/>
              <a:defRPr/>
            </a:pPr>
            <a:r>
              <a:rPr lang="en-GB" sz="2000" dirty="0">
                <a:latin typeface="+mj-lt"/>
              </a:rPr>
              <a:t>3. </a:t>
            </a:r>
            <a:r>
              <a:rPr lang="pl-PL" sz="2000" spc="-1" dirty="0">
                <a:uFill>
                  <a:solidFill>
                    <a:srgbClr val="FFFFFF"/>
                  </a:solidFill>
                </a:uFill>
                <a:latin typeface="+mj-lt"/>
              </a:rPr>
              <a:t>Zwiększenie </a:t>
            </a:r>
            <a:r>
              <a:rPr lang="pl-PL" sz="2000" b="1" spc="-1" dirty="0">
                <a:uFill>
                  <a:solidFill>
                    <a:srgbClr val="FFFFFF"/>
                  </a:solidFill>
                </a:uFill>
                <a:latin typeface="+mj-lt"/>
              </a:rPr>
              <a:t>dostępu</a:t>
            </a:r>
            <a:r>
              <a:rPr lang="pl-PL" sz="2000" spc="-1" dirty="0">
                <a:uFill>
                  <a:solidFill>
                    <a:srgbClr val="FFFFFF"/>
                  </a:solidFill>
                </a:uFill>
                <a:latin typeface="+mj-lt"/>
              </a:rPr>
              <a:t> do rynków zamówień publicznych </a:t>
            </a:r>
            <a:endParaRPr lang="en-GB" sz="2000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360" fontAlgn="auto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 panose="020B0604020202020204" pitchFamily="34" charset="0"/>
              <a:buNone/>
              <a:defRPr/>
            </a:pPr>
            <a:r>
              <a:rPr lang="en-GB" sz="2000" dirty="0">
                <a:latin typeface="+mj-lt"/>
              </a:rPr>
              <a:t>4. </a:t>
            </a:r>
            <a:r>
              <a:rPr lang="en-GB" sz="2000" dirty="0" err="1">
                <a:latin typeface="+mj-lt"/>
              </a:rPr>
              <a:t>Poprawa</a:t>
            </a:r>
            <a:r>
              <a:rPr lang="en-GB" sz="2000" dirty="0">
                <a:latin typeface="+mj-lt"/>
              </a:rPr>
              <a:t> </a:t>
            </a:r>
            <a:r>
              <a:rPr lang="en-GB" sz="2000" b="1" spc="-1" dirty="0" err="1">
                <a:uFill>
                  <a:solidFill>
                    <a:srgbClr val="FFFFFF"/>
                  </a:solidFill>
                </a:uFill>
                <a:latin typeface="+mj-lt"/>
              </a:rPr>
              <a:t>przejrzystości</a:t>
            </a:r>
            <a:r>
              <a:rPr lang="en-GB" sz="2000" b="1" spc="-1" dirty="0">
                <a:uFill>
                  <a:solidFill>
                    <a:srgbClr val="FFFFFF"/>
                  </a:solidFill>
                </a:uFill>
                <a:latin typeface="+mj-lt"/>
              </a:rPr>
              <a:t>, </a:t>
            </a:r>
            <a:r>
              <a:rPr lang="en-GB" sz="2000" dirty="0" err="1">
                <a:latin typeface="+mj-lt"/>
              </a:rPr>
              <a:t>integralności</a:t>
            </a:r>
            <a:r>
              <a:rPr lang="en-GB" sz="2000" dirty="0">
                <a:latin typeface="+mj-lt"/>
              </a:rPr>
              <a:t> </a:t>
            </a:r>
            <a:r>
              <a:rPr lang="en-GB" sz="2000" dirty="0" err="1">
                <a:latin typeface="+mj-lt"/>
              </a:rPr>
              <a:t>i</a:t>
            </a:r>
            <a:r>
              <a:rPr lang="en-GB" sz="2000" dirty="0">
                <a:latin typeface="+mj-lt"/>
              </a:rPr>
              <a:t> dost</a:t>
            </a:r>
            <a:r>
              <a:rPr lang="pl-PL" sz="2000" dirty="0">
                <a:latin typeface="+mj-lt"/>
              </a:rPr>
              <a:t>ę</a:t>
            </a:r>
            <a:r>
              <a:rPr lang="en-GB" sz="2000" dirty="0" err="1">
                <a:latin typeface="+mj-lt"/>
              </a:rPr>
              <a:t>pu</a:t>
            </a:r>
            <a:r>
              <a:rPr lang="en-GB" sz="2000" dirty="0">
                <a:latin typeface="+mj-lt"/>
              </a:rPr>
              <a:t> do </a:t>
            </a:r>
            <a:r>
              <a:rPr lang="en-GB" sz="2000" dirty="0" err="1">
                <a:latin typeface="+mj-lt"/>
              </a:rPr>
              <a:t>danych</a:t>
            </a:r>
            <a:r>
              <a:rPr lang="en-GB" sz="2000" dirty="0">
                <a:latin typeface="+mj-lt"/>
              </a:rPr>
              <a:t>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sz="2000" dirty="0">
                <a:latin typeface="+mj-lt"/>
              </a:rPr>
              <a:t>5. </a:t>
            </a:r>
            <a:r>
              <a:rPr lang="en-GB" sz="2000" dirty="0" err="1">
                <a:latin typeface="+mj-lt"/>
              </a:rPr>
              <a:t>Wspomaganie</a:t>
            </a:r>
            <a:r>
              <a:rPr lang="en-GB" sz="2000" dirty="0">
                <a:latin typeface="+mj-lt"/>
              </a:rPr>
              <a:t> </a:t>
            </a:r>
            <a:r>
              <a:rPr lang="en-GB" sz="2000" dirty="0" err="1">
                <a:latin typeface="+mj-lt"/>
              </a:rPr>
              <a:t>transformacji</a:t>
            </a:r>
            <a:r>
              <a:rPr lang="en-GB" sz="2000" dirty="0">
                <a:latin typeface="+mj-lt"/>
              </a:rPr>
              <a:t> </a:t>
            </a:r>
            <a:r>
              <a:rPr lang="en-GB" sz="2000" b="1" spc="-1" dirty="0" err="1">
                <a:uFill>
                  <a:solidFill>
                    <a:srgbClr val="FFFFFF"/>
                  </a:solidFill>
                </a:uFill>
                <a:latin typeface="+mj-lt"/>
              </a:rPr>
              <a:t>cyfrowej</a:t>
            </a:r>
            <a:r>
              <a:rPr lang="en-GB" sz="2000" b="1" spc="-1" dirty="0">
                <a:uFill>
                  <a:solidFill>
                    <a:srgbClr val="FFFFFF"/>
                  </a:solidFill>
                </a:uFill>
                <a:latin typeface="+mj-lt"/>
              </a:rPr>
              <a:t> </a:t>
            </a:r>
            <a:r>
              <a:rPr lang="en-GB" sz="2000" dirty="0">
                <a:latin typeface="+mj-lt"/>
              </a:rPr>
              <a:t>w </a:t>
            </a:r>
            <a:r>
              <a:rPr lang="en-GB" sz="2000" dirty="0" err="1">
                <a:latin typeface="+mj-lt"/>
              </a:rPr>
              <a:t>dziedzinie</a:t>
            </a:r>
            <a:r>
              <a:rPr lang="en-GB" sz="2000" dirty="0">
                <a:latin typeface="+mj-lt"/>
              </a:rPr>
              <a:t> </a:t>
            </a:r>
            <a:r>
              <a:rPr lang="en-GB" sz="2000" dirty="0" err="1">
                <a:latin typeface="+mj-lt"/>
              </a:rPr>
              <a:t>zamówień</a:t>
            </a:r>
            <a:r>
              <a:rPr lang="en-GB" sz="2000" dirty="0">
                <a:latin typeface="+mj-lt"/>
              </a:rPr>
              <a:t> </a:t>
            </a:r>
            <a:r>
              <a:rPr lang="en-GB" sz="2000" dirty="0" err="1">
                <a:latin typeface="+mj-lt"/>
              </a:rPr>
              <a:t>publicznych</a:t>
            </a:r>
            <a:endParaRPr lang="en-GB" sz="2000" dirty="0"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sz="2000" dirty="0">
                <a:latin typeface="+mj-lt"/>
              </a:rPr>
              <a:t>6. </a:t>
            </a:r>
            <a:r>
              <a:rPr lang="pl-PL" sz="2000" b="1" dirty="0">
                <a:latin typeface="+mj-lt"/>
              </a:rPr>
              <a:t>Współprac</a:t>
            </a:r>
            <a:r>
              <a:rPr lang="en-GB" sz="2000" b="1" dirty="0">
                <a:latin typeface="+mj-lt"/>
              </a:rPr>
              <a:t>a</a:t>
            </a:r>
            <a:r>
              <a:rPr lang="pl-PL" sz="2000" b="1" dirty="0">
                <a:latin typeface="+mj-lt"/>
              </a:rPr>
              <a:t> </a:t>
            </a:r>
            <a:r>
              <a:rPr lang="pl-PL" sz="2000" dirty="0">
                <a:latin typeface="+mj-lt"/>
              </a:rPr>
              <a:t>na rzecz </a:t>
            </a:r>
            <a:r>
              <a:rPr lang="pl-PL" sz="2000" dirty="0" err="1">
                <a:latin typeface="+mj-lt"/>
              </a:rPr>
              <a:t>wspóln</a:t>
            </a:r>
            <a:r>
              <a:rPr lang="en-GB" sz="2000" dirty="0" err="1">
                <a:latin typeface="+mj-lt"/>
              </a:rPr>
              <a:t>ych</a:t>
            </a:r>
            <a:r>
              <a:rPr lang="pl-PL" sz="2000" dirty="0">
                <a:latin typeface="+mj-lt"/>
              </a:rPr>
              <a:t> zamówień </a:t>
            </a:r>
            <a:endParaRPr lang="en-US" altLang="en-US" sz="2000" dirty="0">
              <a:latin typeface="+mj-lt"/>
            </a:endParaRPr>
          </a:p>
        </p:txBody>
      </p:sp>
      <p:pic>
        <p:nvPicPr>
          <p:cNvPr id="5" name="Obraz 4" descr="https://www.kujawsko-pomorskie.pl/pliki/promocja/marka/KP_NAROZNY.jpg">
            <a:extLst>
              <a:ext uri="{FF2B5EF4-FFF2-40B4-BE49-F238E27FC236}">
                <a16:creationId xmlns:a16="http://schemas.microsoft.com/office/drawing/2014/main" id="{0FE872F9-6C5D-49A3-ACDB-ABF4D23480AD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4368" y="0"/>
            <a:ext cx="1259632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743137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ytuł 1">
            <a:extLst>
              <a:ext uri="{FF2B5EF4-FFF2-40B4-BE49-F238E27FC236}">
                <a16:creationId xmlns:a16="http://schemas.microsoft.com/office/drawing/2014/main" id="{8C06F502-0BAE-4635-A2AB-25631E0E1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1052513"/>
            <a:ext cx="8229600" cy="71120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br>
              <a:rPr lang="pl-PL" altLang="pl-PL" sz="3200" b="1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pl-PL" altLang="pl-PL" sz="3200" b="1" dirty="0">
                <a:solidFill>
                  <a:schemeClr val="bg1">
                    <a:lumMod val="50000"/>
                  </a:schemeClr>
                </a:solidFill>
              </a:rPr>
              <a:t>Trendy CSR: 2015 – 2020 </a:t>
            </a:r>
          </a:p>
        </p:txBody>
      </p:sp>
      <p:sp>
        <p:nvSpPr>
          <p:cNvPr id="5123" name="Symbol zastępczy zawartości 2">
            <a:extLst>
              <a:ext uri="{FF2B5EF4-FFF2-40B4-BE49-F238E27FC236}">
                <a16:creationId xmlns:a16="http://schemas.microsoft.com/office/drawing/2014/main" id="{2D073E51-F4CE-4BA6-8EA7-051F15BE29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2060575"/>
            <a:ext cx="8229600" cy="3529013"/>
          </a:xfrm>
        </p:spPr>
        <p:txBody>
          <a:bodyPr rtlCol="0">
            <a:normAutofit/>
          </a:bodyPr>
          <a:lstStyle/>
          <a:p>
            <a:pPr marL="0" indent="0" algn="ctr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pl-PL" altLang="pl-PL" sz="2400" dirty="0">
                <a:latin typeface="+mj-lt"/>
              </a:rPr>
              <a:t>Poszukiwanie nowych, ekologicznych materiałów.</a:t>
            </a:r>
          </a:p>
          <a:p>
            <a:pPr marL="0" indent="0" algn="ctr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pl-PL" altLang="pl-PL" sz="2400" dirty="0">
                <a:latin typeface="+mj-lt"/>
              </a:rPr>
              <a:t>Większa przejrzystość w sprawie GMO.</a:t>
            </a:r>
          </a:p>
          <a:p>
            <a:pPr marL="0" indent="0" algn="ctr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pl-PL" altLang="pl-PL" sz="2400" dirty="0">
                <a:latin typeface="+mj-lt"/>
              </a:rPr>
              <a:t>Zaangażowanie pracowników firmy w CSR.</a:t>
            </a:r>
          </a:p>
          <a:p>
            <a:pPr marL="0" indent="0" algn="ctr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pl-PL" altLang="pl-PL" sz="2400" b="1" u="sng" dirty="0">
                <a:latin typeface="+mj-lt"/>
              </a:rPr>
              <a:t>Współpraca z przedsiębiorstwami społecznymi.</a:t>
            </a:r>
          </a:p>
          <a:p>
            <a:pPr marL="0" indent="0" algn="ctr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pl-PL" altLang="pl-PL" sz="2400" dirty="0">
                <a:latin typeface="+mj-lt"/>
              </a:rPr>
              <a:t>Większa wrażliwość na zmiany klimatyczne.</a:t>
            </a:r>
          </a:p>
        </p:txBody>
      </p:sp>
      <p:sp>
        <p:nvSpPr>
          <p:cNvPr id="12292" name="pole tekstowe 3">
            <a:extLst>
              <a:ext uri="{FF2B5EF4-FFF2-40B4-BE49-F238E27FC236}">
                <a16:creationId xmlns:a16="http://schemas.microsoft.com/office/drawing/2014/main" id="{7549D64D-AD87-4A62-88FE-46F8E27FB2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4300" y="6254750"/>
            <a:ext cx="51133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200">
                <a:latin typeface="Lato" pitchFamily="34" charset="0"/>
              </a:rPr>
              <a:t>Źródło: </a:t>
            </a:r>
            <a:r>
              <a:rPr lang="pl-PL" altLang="pl-PL" sz="1200">
                <a:latin typeface="Lato" pitchFamily="34" charset="0"/>
                <a:hlinkClick r:id="rId2"/>
              </a:rPr>
              <a:t>http://www.csrwire.com/blog/posts/1152-looking-ahead-5-csr-trends-on-the-radar-for-2014</a:t>
            </a:r>
            <a:r>
              <a:rPr lang="pl-PL" altLang="pl-PL" sz="1200">
                <a:latin typeface="Lato" pitchFamily="34" charset="0"/>
              </a:rPr>
              <a:t> </a:t>
            </a:r>
          </a:p>
        </p:txBody>
      </p:sp>
      <p:pic>
        <p:nvPicPr>
          <p:cNvPr id="6" name="Obraz 5" descr="https://www.kujawsko-pomorskie.pl/pliki/promocja/marka/KP_NAROZNY.jpg">
            <a:extLst>
              <a:ext uri="{FF2B5EF4-FFF2-40B4-BE49-F238E27FC236}">
                <a16:creationId xmlns:a16="http://schemas.microsoft.com/office/drawing/2014/main" id="{A30B5040-4607-4B57-8E9F-CEC976C06992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0"/>
            <a:ext cx="1907704" cy="191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987986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2CF6E847-A4F2-46F1-8970-D67CBCE27894}"/>
              </a:ext>
            </a:extLst>
          </p:cNvPr>
          <p:cNvGraphicFramePr>
            <a:graphicFrameLocks noGrp="1"/>
          </p:cNvGraphicFramePr>
          <p:nvPr/>
        </p:nvGraphicFramePr>
        <p:xfrm>
          <a:off x="468313" y="4889500"/>
          <a:ext cx="8064500" cy="915988"/>
        </p:xfrm>
        <a:graphic>
          <a:graphicData uri="http://schemas.openxmlformats.org/drawingml/2006/table">
            <a:tbl>
              <a:tblPr/>
              <a:tblGrid>
                <a:gridCol w="8064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15988">
                <a:tc>
                  <a:txBody>
                    <a:bodyPr/>
                    <a:lstStyle/>
                    <a:p>
                      <a:pPr algn="ctr" fontAlgn="t"/>
                      <a:r>
                        <a:rPr lang="pl-PL" sz="2400" b="1" i="0" dirty="0"/>
                        <a:t>Ustawa z dnia 22 czerwca 2016 r. o zmianie ustawy – Prawo zamówień publicznych oraz niektórych innych ustaw</a:t>
                      </a:r>
                    </a:p>
                  </a:txBody>
                  <a:tcPr marL="15239" marR="15239" marT="15243" marB="152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2CF72FFA-AD13-4E3D-BD43-5D6C743ECFE6}"/>
              </a:ext>
            </a:extLst>
          </p:cNvPr>
          <p:cNvGraphicFramePr>
            <a:graphicFrameLocks noGrp="1"/>
          </p:cNvGraphicFramePr>
          <p:nvPr/>
        </p:nvGraphicFramePr>
        <p:xfrm>
          <a:off x="395288" y="1700213"/>
          <a:ext cx="3960812" cy="2470150"/>
        </p:xfrm>
        <a:graphic>
          <a:graphicData uri="http://schemas.openxmlformats.org/drawingml/2006/table">
            <a:tbl>
              <a:tblPr/>
              <a:tblGrid>
                <a:gridCol w="39608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0150">
                <a:tc>
                  <a:txBody>
                    <a:bodyPr/>
                    <a:lstStyle/>
                    <a:p>
                      <a:pPr algn="l" fontAlgn="t"/>
                      <a:r>
                        <a:rPr lang="pl-PL" sz="2000" dirty="0">
                          <a:latin typeface="Arial Narrow" pitchFamily="34" charset="0"/>
                        </a:rPr>
                        <a:t>Dyrektywa 2014/24/UE z dnia 26 lutego 2014 r. w sprawie zamówień publicznych, uchylającej dyrektywę 2004/18/WE (Dz. Urz. UE L 94 z 28.03.2014, str. 65) </a:t>
                      </a:r>
                    </a:p>
                    <a:p>
                      <a:pPr algn="l" fontAlgn="t"/>
                      <a:endParaRPr lang="pl-PL" sz="2000" dirty="0">
                        <a:latin typeface="Arial Narrow" pitchFamily="34" charset="0"/>
                      </a:endParaRPr>
                    </a:p>
                    <a:p>
                      <a:pPr algn="l" fontAlgn="t"/>
                      <a:endParaRPr lang="pl-PL" sz="2000" dirty="0">
                        <a:latin typeface="Arial Narrow" pitchFamily="34" charset="0"/>
                      </a:endParaRPr>
                    </a:p>
                    <a:p>
                      <a:pPr algn="l" fontAlgn="t"/>
                      <a:endParaRPr lang="pl-PL" sz="2000" dirty="0">
                        <a:latin typeface="Arial Narrow" pitchFamily="34" charset="0"/>
                      </a:endParaRPr>
                    </a:p>
                    <a:p>
                      <a:pPr algn="l" fontAlgn="t"/>
                      <a:r>
                        <a:rPr lang="pl-PL" sz="2000" b="1" dirty="0">
                          <a:latin typeface="Arial Narrow" pitchFamily="34" charset="0"/>
                        </a:rPr>
                        <a:t>DYREKTYWA KLASYCZNA </a:t>
                      </a:r>
                      <a:endParaRPr lang="pl-PL" sz="2000" b="1" i="0" dirty="0">
                        <a:latin typeface="Arial Narrow" pitchFamily="34" charset="0"/>
                      </a:endParaRPr>
                    </a:p>
                  </a:txBody>
                  <a:tcPr marL="15241" marR="15241" marT="15243" marB="152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0B0AE63C-4D12-4AFC-82B5-75B617709CD6}"/>
              </a:ext>
            </a:extLst>
          </p:cNvPr>
          <p:cNvGraphicFramePr>
            <a:graphicFrameLocks noGrp="1"/>
          </p:cNvGraphicFramePr>
          <p:nvPr/>
        </p:nvGraphicFramePr>
        <p:xfrm>
          <a:off x="4500563" y="1700213"/>
          <a:ext cx="4032250" cy="2470150"/>
        </p:xfrm>
        <a:graphic>
          <a:graphicData uri="http://schemas.openxmlformats.org/drawingml/2006/table">
            <a:tbl>
              <a:tblPr/>
              <a:tblGrid>
                <a:gridCol w="4032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0150">
                <a:tc>
                  <a:txBody>
                    <a:bodyPr/>
                    <a:lstStyle/>
                    <a:p>
                      <a:pPr algn="l" fontAlgn="t"/>
                      <a:r>
                        <a:rPr lang="pl-PL" sz="2000" dirty="0">
                          <a:latin typeface="Arial Narrow" pitchFamily="34" charset="0"/>
                        </a:rPr>
                        <a:t>Dyrektywa 2014/25/UE z dnia 26 lutego 2014 r. w sprawie udzielania zamówień przez podmioty działające w sektorach gospodarki wodnej, energetyki, transportu i usług pocztowych, uchylającej dyrektywę 2004/17/WE (Dz. Urz. UE L 94 z 28.03.2014, str. 243); </a:t>
                      </a:r>
                    </a:p>
                    <a:p>
                      <a:pPr algn="l" fontAlgn="t"/>
                      <a:r>
                        <a:rPr lang="pl-PL" sz="2000" b="1" dirty="0">
                          <a:latin typeface="Arial Narrow" pitchFamily="34" charset="0"/>
                        </a:rPr>
                        <a:t>DYREKTYWA SEKTOROWA </a:t>
                      </a:r>
                      <a:endParaRPr lang="pl-PL" sz="2000" b="1" i="0" dirty="0">
                        <a:latin typeface="Arial Narrow" pitchFamily="34" charset="0"/>
                      </a:endParaRPr>
                    </a:p>
                  </a:txBody>
                  <a:tcPr marL="15239" marR="15239" marT="15243" marB="152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Strzałka w dół 6">
            <a:extLst>
              <a:ext uri="{FF2B5EF4-FFF2-40B4-BE49-F238E27FC236}">
                <a16:creationId xmlns:a16="http://schemas.microsoft.com/office/drawing/2014/main" id="{0F5FF20B-1308-4F17-A8F9-DA7AB9A7A069}"/>
              </a:ext>
            </a:extLst>
          </p:cNvPr>
          <p:cNvSpPr/>
          <p:nvPr/>
        </p:nvSpPr>
        <p:spPr>
          <a:xfrm>
            <a:off x="2339975" y="4149725"/>
            <a:ext cx="647700" cy="739775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8" name="Strzałka w dół 7">
            <a:extLst>
              <a:ext uri="{FF2B5EF4-FFF2-40B4-BE49-F238E27FC236}">
                <a16:creationId xmlns:a16="http://schemas.microsoft.com/office/drawing/2014/main" id="{E80129BF-64BD-455C-977D-2C175FB2BA49}"/>
              </a:ext>
            </a:extLst>
          </p:cNvPr>
          <p:cNvSpPr/>
          <p:nvPr/>
        </p:nvSpPr>
        <p:spPr>
          <a:xfrm>
            <a:off x="5867400" y="4170363"/>
            <a:ext cx="647700" cy="739775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13322" name="Tytuł 1">
            <a:extLst>
              <a:ext uri="{FF2B5EF4-FFF2-40B4-BE49-F238E27FC236}">
                <a16:creationId xmlns:a16="http://schemas.microsoft.com/office/drawing/2014/main" id="{11C8497B-33DC-4508-B9BC-A63DA4142592}"/>
              </a:ext>
            </a:extLst>
          </p:cNvPr>
          <p:cNvSpPr txBox="1">
            <a:spLocks/>
          </p:cNvSpPr>
          <p:nvPr/>
        </p:nvSpPr>
        <p:spPr bwMode="auto">
          <a:xfrm>
            <a:off x="812800" y="981075"/>
            <a:ext cx="77724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pl-PL" altLang="pl-PL" sz="3000" b="1">
                <a:latin typeface="Calibri" panose="020F0502020204030204" pitchFamily="34" charset="0"/>
              </a:rPr>
              <a:t>Źródła zmian prawnych</a:t>
            </a:r>
          </a:p>
        </p:txBody>
      </p:sp>
      <p:pic>
        <p:nvPicPr>
          <p:cNvPr id="9" name="Obraz 8" descr="https://www.kujawsko-pomorskie.pl/pliki/promocja/marka/KP_NAROZNY.jpg">
            <a:extLst>
              <a:ext uri="{FF2B5EF4-FFF2-40B4-BE49-F238E27FC236}">
                <a16:creationId xmlns:a16="http://schemas.microsoft.com/office/drawing/2014/main" id="{B0DD951A-5763-40FC-A433-989E85A3E361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0"/>
            <a:ext cx="1763688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216222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F04BA7AD-48C8-4B8C-BCFD-C6BC08F3823D}"/>
              </a:ext>
            </a:extLst>
          </p:cNvPr>
          <p:cNvGraphicFramePr/>
          <p:nvPr/>
        </p:nvGraphicFramePr>
        <p:xfrm>
          <a:off x="323528" y="980728"/>
          <a:ext cx="864096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Obraz 3" descr="https://www.kujawsko-pomorskie.pl/pliki/promocja/marka/KP_NAROZNY.jpg">
            <a:extLst>
              <a:ext uri="{FF2B5EF4-FFF2-40B4-BE49-F238E27FC236}">
                <a16:creationId xmlns:a16="http://schemas.microsoft.com/office/drawing/2014/main" id="{5CF79706-0A77-4FB6-866E-75DB2E5DBCC9}"/>
              </a:ext>
            </a:extLst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96336" y="0"/>
            <a:ext cx="1547664" cy="98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630211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ytuł 1">
            <a:extLst>
              <a:ext uri="{FF2B5EF4-FFF2-40B4-BE49-F238E27FC236}">
                <a16:creationId xmlns:a16="http://schemas.microsoft.com/office/drawing/2014/main" id="{1FDEB4C1-F03B-4663-A2E3-2D2E318B29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88" y="847725"/>
            <a:ext cx="8785225" cy="1428750"/>
          </a:xfrm>
        </p:spPr>
        <p:txBody>
          <a:bodyPr/>
          <a:lstStyle/>
          <a:p>
            <a:r>
              <a:rPr lang="pl-PL" altLang="pl-PL" sz="3000" b="1">
                <a:solidFill>
                  <a:srgbClr val="C00000"/>
                </a:solidFill>
              </a:rPr>
              <a:t>Rozwiązania prospołeczne po nowelizacji z dnia </a:t>
            </a:r>
            <a:br>
              <a:rPr lang="pl-PL" altLang="pl-PL" sz="3000" b="1">
                <a:solidFill>
                  <a:srgbClr val="C00000"/>
                </a:solidFill>
              </a:rPr>
            </a:br>
            <a:r>
              <a:rPr lang="pl-PL" altLang="pl-PL" sz="3000" b="1">
                <a:solidFill>
                  <a:srgbClr val="C00000"/>
                </a:solidFill>
              </a:rPr>
              <a:t>22 czerwca 2016 r.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25A0D05-046B-4A31-87F9-EA164DCB86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5" y="2276475"/>
            <a:ext cx="8569325" cy="4392613"/>
          </a:xfrm>
        </p:spPr>
        <p:txBody>
          <a:bodyPr rtlCol="0">
            <a:normAutofit/>
          </a:bodyPr>
          <a:lstStyle/>
          <a:p>
            <a:pPr algn="just" fontAlgn="auto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pl-PL" sz="2000" dirty="0">
                <a:latin typeface="+mj-lt"/>
                <a:ea typeface="MS Gothic" pitchFamily="49" charset="-128"/>
              </a:rPr>
              <a:t>Klauzula zastrzeżeniowa (art. 22 ust. 2 i 2a PZP)</a:t>
            </a:r>
          </a:p>
          <a:p>
            <a:pPr algn="just" fontAlgn="auto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pl-PL" sz="2000" dirty="0">
                <a:latin typeface="+mj-lt"/>
                <a:ea typeface="MS Gothic" pitchFamily="49" charset="-128"/>
              </a:rPr>
              <a:t>Opis przedmiotu zamówienia (art. 29 ust. 3a-6 PZP)</a:t>
            </a:r>
          </a:p>
          <a:p>
            <a:pPr algn="just" fontAlgn="auto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pl-PL" sz="2000" dirty="0">
                <a:latin typeface="+mj-lt"/>
                <a:ea typeface="MS Gothic" pitchFamily="49" charset="-128"/>
              </a:rPr>
              <a:t>Kryteria oceny ofert (art. 91 ust. 2 pkt 2 PZP)</a:t>
            </a:r>
          </a:p>
          <a:p>
            <a:pPr algn="just" fontAlgn="auto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pl-PL" sz="2000" dirty="0">
                <a:latin typeface="+mj-lt"/>
                <a:ea typeface="MS Gothic" pitchFamily="49" charset="-128"/>
              </a:rPr>
              <a:t>Podział zamówienia na części (art. 96 ust. 1 pkt 11 PZP)</a:t>
            </a:r>
          </a:p>
          <a:p>
            <a:pPr algn="just" fontAlgn="auto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pl-PL" sz="2000" dirty="0">
                <a:latin typeface="+mj-lt"/>
                <a:ea typeface="MS Gothic" pitchFamily="49" charset="-128"/>
              </a:rPr>
              <a:t>Zamówienia na usługi społeczne i inne szczególne usługi (art. 138p PZP)</a:t>
            </a:r>
          </a:p>
          <a:p>
            <a:pPr algn="just" fontAlgn="auto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pl-PL" sz="2000" dirty="0">
                <a:latin typeface="+mj-lt"/>
                <a:ea typeface="MS Gothic" pitchFamily="49" charset="-128"/>
              </a:rPr>
              <a:t>Zamówienia podprogowe (art. 4d ust. 1 pkt 5 PZP)</a:t>
            </a:r>
          </a:p>
          <a:p>
            <a:pPr algn="just" fontAlgn="auto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pl-PL" sz="2000" dirty="0">
                <a:latin typeface="+mj-lt"/>
                <a:ea typeface="MS Gothic" pitchFamily="49" charset="-128"/>
              </a:rPr>
              <a:t>Zamówienia nie podlegające PZP (art. 15a ustawy o spółdzielniach socjalnych)</a:t>
            </a:r>
          </a:p>
          <a:p>
            <a:pPr algn="just" fontAlgn="auto">
              <a:spcAft>
                <a:spcPts val="0"/>
              </a:spcAft>
              <a:defRPr/>
            </a:pPr>
            <a:endParaRPr lang="pl-PL" sz="2000" dirty="0">
              <a:latin typeface="+mj-lt"/>
              <a:ea typeface="MS Gothic" pitchFamily="49" charset="-128"/>
            </a:endParaRPr>
          </a:p>
        </p:txBody>
      </p:sp>
      <p:pic>
        <p:nvPicPr>
          <p:cNvPr id="5" name="Obraz 4" descr="https://www.kujawsko-pomorskie.pl/pliki/promocja/marka/KP_NAROZNY.jpg">
            <a:extLst>
              <a:ext uri="{FF2B5EF4-FFF2-40B4-BE49-F238E27FC236}">
                <a16:creationId xmlns:a16="http://schemas.microsoft.com/office/drawing/2014/main" id="{762C7189-ECB1-4A0F-9517-8D7F588A9615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0"/>
            <a:ext cx="1115616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702379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ytuł 1">
            <a:extLst>
              <a:ext uri="{FF2B5EF4-FFF2-40B4-BE49-F238E27FC236}">
                <a16:creationId xmlns:a16="http://schemas.microsoft.com/office/drawing/2014/main" id="{CF83815C-CE12-4975-BCBE-CB89935C1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92150"/>
            <a:ext cx="4441825" cy="1338263"/>
          </a:xfrm>
        </p:spPr>
        <p:txBody>
          <a:bodyPr/>
          <a:lstStyle/>
          <a:p>
            <a:r>
              <a:rPr lang="pl-PL" altLang="pl-PL" sz="2600" u="sng"/>
              <a:t>Potencjał klauzul społecznych  </a:t>
            </a:r>
            <a:br>
              <a:rPr lang="pl-PL" altLang="pl-PL" sz="2600" u="sng"/>
            </a:br>
            <a:r>
              <a:rPr lang="pl-PL" altLang="pl-PL" sz="2600" u="sng"/>
              <a:t>Dane statystyczne</a:t>
            </a:r>
          </a:p>
        </p:txBody>
      </p:sp>
      <p:graphicFrame>
        <p:nvGraphicFramePr>
          <p:cNvPr id="16387" name="Symbol zastępczy zawartości 7">
            <a:extLst>
              <a:ext uri="{FF2B5EF4-FFF2-40B4-BE49-F238E27FC236}">
                <a16:creationId xmlns:a16="http://schemas.microsoft.com/office/drawing/2014/main" id="{B07B582F-4371-4A04-8B58-D6592CDE1045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979863" y="1646238"/>
          <a:ext cx="5106987" cy="2319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r:id="rId3" imgW="5108891" imgH="2316681" progId="Excel.Chart.8">
                  <p:embed/>
                </p:oleObj>
              </mc:Choice>
              <mc:Fallback>
                <p:oleObj r:id="rId3" imgW="5108891" imgH="2316681" progId="Excel.Chart.8">
                  <p:embed/>
                  <p:pic>
                    <p:nvPicPr>
                      <p:cNvPr id="16387" name="Symbol zastępczy zawartości 7">
                        <a:extLst>
                          <a:ext uri="{FF2B5EF4-FFF2-40B4-BE49-F238E27FC236}">
                            <a16:creationId xmlns:a16="http://schemas.microsoft.com/office/drawing/2014/main" id="{B07B582F-4371-4A04-8B58-D6592CDE1045}"/>
                          </a:ext>
                        </a:extLst>
                      </p:cNvPr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9863" y="1646238"/>
                        <a:ext cx="5106987" cy="2319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6A9E020F-5F83-4A9B-808A-8E9215A8B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7E0DD42-7933-4657-B538-DF0EA0623F89}" type="slidenum">
              <a:rPr lang="pl-PL" altLang="pl-PL">
                <a:solidFill>
                  <a:srgbClr val="898989"/>
                </a:solidFill>
              </a:rPr>
              <a:pPr eaLnBrk="1" hangingPunct="1"/>
              <a:t>19</a:t>
            </a:fld>
            <a:endParaRPr lang="pl-PL" altLang="pl-PL">
              <a:solidFill>
                <a:srgbClr val="898989"/>
              </a:solidFill>
            </a:endParaRPr>
          </a:p>
        </p:txBody>
      </p:sp>
      <p:sp>
        <p:nvSpPr>
          <p:cNvPr id="16389" name="pole tekstowe 2">
            <a:extLst>
              <a:ext uri="{FF2B5EF4-FFF2-40B4-BE49-F238E27FC236}">
                <a16:creationId xmlns:a16="http://schemas.microsoft.com/office/drawing/2014/main" id="{52E5087F-2857-436D-96DB-66D10DFD2E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2898775"/>
            <a:ext cx="4032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pl-PL" altLang="pl-PL" sz="1200">
                <a:latin typeface="Verdana" panose="020B0604030504040204" pitchFamily="34" charset="0"/>
              </a:rPr>
              <a:t> </a:t>
            </a:r>
          </a:p>
          <a:p>
            <a:pPr algn="ctr" eaLnBrk="1" hangingPunct="1"/>
            <a:r>
              <a:rPr lang="pl-PL" altLang="pl-PL" sz="1400" b="1">
                <a:latin typeface="Verdana" panose="020B0604030504040204" pitchFamily="34" charset="0"/>
              </a:rPr>
              <a:t>Cząstkowe dane UZP na temat społecznych zamówień publicznych  </a:t>
            </a:r>
          </a:p>
        </p:txBody>
      </p:sp>
      <p:graphicFrame>
        <p:nvGraphicFramePr>
          <p:cNvPr id="16390" name="Wykres 6">
            <a:extLst>
              <a:ext uri="{FF2B5EF4-FFF2-40B4-BE49-F238E27FC236}">
                <a16:creationId xmlns:a16="http://schemas.microsoft.com/office/drawing/2014/main" id="{6CDC3F36-4138-4DEF-851B-23D06E26D89E}"/>
              </a:ext>
            </a:extLst>
          </p:cNvPr>
          <p:cNvGraphicFramePr>
            <a:graphicFrameLocks/>
          </p:cNvGraphicFramePr>
          <p:nvPr/>
        </p:nvGraphicFramePr>
        <p:xfrm>
          <a:off x="90488" y="3673475"/>
          <a:ext cx="4748212" cy="232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r:id="rId5" imgW="4749196" imgH="2322777" progId="Excel.Chart.8">
                  <p:embed/>
                </p:oleObj>
              </mc:Choice>
              <mc:Fallback>
                <p:oleObj r:id="rId5" imgW="4749196" imgH="2322777" progId="Excel.Chart.8">
                  <p:embed/>
                  <p:pic>
                    <p:nvPicPr>
                      <p:cNvPr id="16390" name="Wykres 6">
                        <a:extLst>
                          <a:ext uri="{FF2B5EF4-FFF2-40B4-BE49-F238E27FC236}">
                            <a16:creationId xmlns:a16="http://schemas.microsoft.com/office/drawing/2014/main" id="{6CDC3F36-4138-4DEF-851B-23D06E26D89E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488" y="3673475"/>
                        <a:ext cx="4748212" cy="2327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1" name="Prostokąt 4">
            <a:extLst>
              <a:ext uri="{FF2B5EF4-FFF2-40B4-BE49-F238E27FC236}">
                <a16:creationId xmlns:a16="http://schemas.microsoft.com/office/drawing/2014/main" id="{357E4193-2720-4E42-9D8E-54344B5F5B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8263" y="4105275"/>
            <a:ext cx="39703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pl-PL" altLang="pl-PL" sz="1200">
                <a:solidFill>
                  <a:srgbClr val="000000"/>
                </a:solidFill>
                <a:latin typeface="Verdana" panose="020B0604030504040204" pitchFamily="34" charset="0"/>
              </a:rPr>
              <a:t>Administracja samorządowa udzieliła w 2015 roku </a:t>
            </a:r>
            <a:r>
              <a:rPr lang="pl-PL" altLang="pl-PL" sz="1200" b="1">
                <a:solidFill>
                  <a:srgbClr val="000000"/>
                </a:solidFill>
                <a:latin typeface="Verdana" panose="020B0604030504040204" pitchFamily="34" charset="0"/>
              </a:rPr>
              <a:t>49,3% wartości wszystkich zamówień opublikowanych w BZP.</a:t>
            </a:r>
            <a:endParaRPr lang="pl-PL" altLang="pl-PL" b="1"/>
          </a:p>
        </p:txBody>
      </p:sp>
      <p:sp>
        <p:nvSpPr>
          <p:cNvPr id="16392" name="Prostokąt 5">
            <a:extLst>
              <a:ext uri="{FF2B5EF4-FFF2-40B4-BE49-F238E27FC236}">
                <a16:creationId xmlns:a16="http://schemas.microsoft.com/office/drawing/2014/main" id="{307BBF78-BFF9-4B38-9534-0528F2F657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6600" y="1281113"/>
            <a:ext cx="4572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400" b="1">
                <a:latin typeface="Verdana" panose="020B0604030504040204" pitchFamily="34" charset="0"/>
              </a:rPr>
              <a:t>Rynek zamówień publicznych w Polsce</a:t>
            </a:r>
          </a:p>
        </p:txBody>
      </p:sp>
      <p:pic>
        <p:nvPicPr>
          <p:cNvPr id="10" name="Obraz 9" descr="https://www.kujawsko-pomorskie.pl/pliki/promocja/marka/KP_NAROZNY.jpg">
            <a:extLst>
              <a:ext uri="{FF2B5EF4-FFF2-40B4-BE49-F238E27FC236}">
                <a16:creationId xmlns:a16="http://schemas.microsoft.com/office/drawing/2014/main" id="{1283AD5E-D729-4818-9603-D97C8069D63A}"/>
              </a:ext>
            </a:extLst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84368" y="0"/>
            <a:ext cx="1259632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57388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539552" y="2528900"/>
            <a:ext cx="7056784" cy="1800200"/>
          </a:xfrm>
        </p:spPr>
        <p:txBody>
          <a:bodyPr>
            <a:normAutofit fontScale="90000"/>
          </a:bodyPr>
          <a:lstStyle/>
          <a:p>
            <a:r>
              <a:rPr lang="pl-PL" dirty="0"/>
              <a:t>Społecznie odpowiedzialne zlecanie zadań publicznych. </a:t>
            </a:r>
            <a:br>
              <a:rPr lang="pl-PL" dirty="0"/>
            </a:br>
            <a:br>
              <a:rPr lang="pl-PL" dirty="0"/>
            </a:br>
            <a:r>
              <a:rPr lang="pl-PL" dirty="0"/>
              <a:t>Współpraca jednostek samorządu terytorialnego </a:t>
            </a:r>
            <a:br>
              <a:rPr lang="pl-PL" dirty="0"/>
            </a:br>
            <a:r>
              <a:rPr lang="pl-PL" dirty="0"/>
              <a:t>i podmiotów ekonomii społecznej</a:t>
            </a:r>
          </a:p>
        </p:txBody>
      </p:sp>
      <p:pic>
        <p:nvPicPr>
          <p:cNvPr id="6" name="Obraz 5" descr="https://www.kujawsko-pomorskie.pl/pliki/promocja/marka/KP_NAROZNY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56784" y="0"/>
            <a:ext cx="2087216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Znalezione obrazy dla zapytania Funnels and umbrellas economy">
            <a:extLst>
              <a:ext uri="{FF2B5EF4-FFF2-40B4-BE49-F238E27FC236}">
                <a16:creationId xmlns:a16="http://schemas.microsoft.com/office/drawing/2014/main" id="{CB708B70-686F-4C44-80B7-9612C88207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Obraz 3" descr="https://www.kujawsko-pomorskie.pl/pliki/promocja/marka/KP_NAROZNY.jpg">
            <a:extLst>
              <a:ext uri="{FF2B5EF4-FFF2-40B4-BE49-F238E27FC236}">
                <a16:creationId xmlns:a16="http://schemas.microsoft.com/office/drawing/2014/main" id="{E77177F8-3FCC-40CD-B148-9A08B5824669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44408" y="0"/>
            <a:ext cx="899592" cy="98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600810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03C925C-0A5A-4BD4-99F4-FFE7D5F78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5175"/>
            <a:ext cx="8229600" cy="65246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l-PL" b="1" dirty="0">
                <a:solidFill>
                  <a:schemeClr val="bg1">
                    <a:lumMod val="65000"/>
                  </a:schemeClr>
                </a:solidFill>
              </a:rPr>
              <a:t>Wybrane narzędzie w ustawie o </a:t>
            </a:r>
            <a:r>
              <a:rPr lang="pl-PL" b="1" dirty="0" err="1">
                <a:solidFill>
                  <a:schemeClr val="bg1">
                    <a:lumMod val="65000"/>
                  </a:schemeClr>
                </a:solidFill>
              </a:rPr>
              <a:t>SpS</a:t>
            </a:r>
            <a:endParaRPr lang="pl-PL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DCCE8D2-9BC1-4896-AFDB-1D6CC85F4F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5" y="1600200"/>
            <a:ext cx="8642350" cy="5068888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l-PL" b="1" dirty="0">
                <a:latin typeface="Lato"/>
              </a:rPr>
              <a:t>Art. 15. </a:t>
            </a:r>
            <a:r>
              <a:rPr lang="pl-PL" dirty="0">
                <a:latin typeface="Lato"/>
              </a:rPr>
              <a:t>1. Działalność spółdzielni socjalnej może zostać wsparta ze środków budżetu państwa lub środków budżetu jednostki samorządu terytorialnego, </a:t>
            </a:r>
            <a:br>
              <a:rPr lang="pl-PL" dirty="0">
                <a:latin typeface="Lato"/>
              </a:rPr>
            </a:br>
            <a:r>
              <a:rPr lang="pl-PL" b="1" dirty="0">
                <a:latin typeface="Lato"/>
              </a:rPr>
              <a:t>w szczególności</a:t>
            </a:r>
            <a:r>
              <a:rPr lang="pl-PL" dirty="0">
                <a:latin typeface="Lato"/>
              </a:rPr>
              <a:t> poprzez: </a:t>
            </a:r>
          </a:p>
          <a:p>
            <a:pPr fontAlgn="auto">
              <a:spcAft>
                <a:spcPts val="0"/>
              </a:spcAft>
              <a:defRPr/>
            </a:pPr>
            <a:r>
              <a:rPr lang="pl-PL" dirty="0">
                <a:latin typeface="Lato"/>
              </a:rPr>
              <a:t>1) dotacje; </a:t>
            </a:r>
          </a:p>
          <a:p>
            <a:pPr fontAlgn="auto">
              <a:spcAft>
                <a:spcPts val="0"/>
              </a:spcAft>
              <a:defRPr/>
            </a:pPr>
            <a:r>
              <a:rPr lang="pl-PL" dirty="0">
                <a:latin typeface="Lato"/>
              </a:rPr>
              <a:t>2) pożyczki; </a:t>
            </a:r>
          </a:p>
          <a:p>
            <a:pPr fontAlgn="auto">
              <a:spcAft>
                <a:spcPts val="0"/>
              </a:spcAft>
              <a:defRPr/>
            </a:pPr>
            <a:r>
              <a:rPr lang="pl-PL" dirty="0">
                <a:latin typeface="Lato"/>
              </a:rPr>
              <a:t>3) poręczenia, o których mowa w art. 5a ust. 6; </a:t>
            </a:r>
          </a:p>
          <a:p>
            <a:pPr fontAlgn="auto">
              <a:spcAft>
                <a:spcPts val="0"/>
              </a:spcAft>
              <a:defRPr/>
            </a:pPr>
            <a:r>
              <a:rPr lang="pl-PL" dirty="0">
                <a:latin typeface="Lato"/>
              </a:rPr>
              <a:t>4) usługi lub doradztwo w zakresie finansowym, księgowym, ekonomicznym, prawnym i marketingowym; </a:t>
            </a:r>
          </a:p>
          <a:p>
            <a:pPr fontAlgn="auto">
              <a:spcAft>
                <a:spcPts val="0"/>
              </a:spcAft>
              <a:defRPr/>
            </a:pPr>
            <a:r>
              <a:rPr lang="pl-PL" dirty="0">
                <a:latin typeface="Lato"/>
              </a:rPr>
              <a:t>5) zrefundowanie kosztów lustracji. </a:t>
            </a:r>
          </a:p>
        </p:txBody>
      </p:sp>
      <p:pic>
        <p:nvPicPr>
          <p:cNvPr id="5" name="Obraz 4" descr="https://www.kujawsko-pomorskie.pl/pliki/promocja/marka/KP_NAROZNY.jpg">
            <a:extLst>
              <a:ext uri="{FF2B5EF4-FFF2-40B4-BE49-F238E27FC236}">
                <a16:creationId xmlns:a16="http://schemas.microsoft.com/office/drawing/2014/main" id="{629839D0-ADEF-44FE-A6AA-D04546DA4B5C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44408" y="0"/>
            <a:ext cx="899592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451115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ytuł 1">
            <a:extLst>
              <a:ext uri="{FF2B5EF4-FFF2-40B4-BE49-F238E27FC236}">
                <a16:creationId xmlns:a16="http://schemas.microsoft.com/office/drawing/2014/main" id="{D693E07D-505F-4BEB-9DCC-9A3F0B6F8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0" y="1773238"/>
            <a:ext cx="8229600" cy="2519362"/>
          </a:xfrm>
        </p:spPr>
        <p:txBody>
          <a:bodyPr/>
          <a:lstStyle/>
          <a:p>
            <a:r>
              <a:rPr lang="pl-PL" altLang="pl-PL" sz="3000" dirty="0">
                <a:latin typeface="Lato" pitchFamily="34" charset="0"/>
              </a:rPr>
              <a:t>Przykłady przedsiębiorstw społecznych współpracujących z samorządem</a:t>
            </a:r>
          </a:p>
        </p:txBody>
      </p:sp>
      <p:pic>
        <p:nvPicPr>
          <p:cNvPr id="4" name="Obraz 3" descr="https://www.kujawsko-pomorskie.pl/pliki/promocja/marka/KP_NAROZNY.jpg">
            <a:extLst>
              <a:ext uri="{FF2B5EF4-FFF2-40B4-BE49-F238E27FC236}">
                <a16:creationId xmlns:a16="http://schemas.microsoft.com/office/drawing/2014/main" id="{BFFE8D4D-B84E-4073-B553-367D9B68B390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0"/>
            <a:ext cx="1907704" cy="198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482511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ytuł 1">
            <a:extLst>
              <a:ext uri="{FF2B5EF4-FFF2-40B4-BE49-F238E27FC236}">
                <a16:creationId xmlns:a16="http://schemas.microsoft.com/office/drawing/2014/main" id="{1A8C4049-ECBE-4B6A-AE4A-6E86E2ED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525" y="765175"/>
            <a:ext cx="8229600" cy="1143000"/>
          </a:xfrm>
        </p:spPr>
        <p:txBody>
          <a:bodyPr/>
          <a:lstStyle/>
          <a:p>
            <a:pPr algn="l"/>
            <a:r>
              <a:rPr lang="pl-PL" altLang="pl-PL" sz="3200" b="1">
                <a:solidFill>
                  <a:srgbClr val="00B0F0"/>
                </a:solidFill>
              </a:rPr>
              <a:t>Zielona Piła </a:t>
            </a:r>
          </a:p>
        </p:txBody>
      </p:sp>
      <p:pic>
        <p:nvPicPr>
          <p:cNvPr id="24579" name="Symbol zastępczy zawartości 3">
            <a:extLst>
              <a:ext uri="{FF2B5EF4-FFF2-40B4-BE49-F238E27FC236}">
                <a16:creationId xmlns:a16="http://schemas.microsoft.com/office/drawing/2014/main" id="{D0AAF247-4C54-4354-8D5B-2AD17F5F8C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19925" y="1125538"/>
            <a:ext cx="1622425" cy="1624012"/>
          </a:xfrm>
        </p:spPr>
      </p:pic>
      <p:pic>
        <p:nvPicPr>
          <p:cNvPr id="24580" name="Picture 2" descr="C:\Users\An\Desktop\dokumenty\podmioty_materiały\zielona piła\na stronę\11.jpg">
            <a:extLst>
              <a:ext uri="{FF2B5EF4-FFF2-40B4-BE49-F238E27FC236}">
                <a16:creationId xmlns:a16="http://schemas.microsoft.com/office/drawing/2014/main" id="{2326D540-1CDA-41B9-AEB4-766C77C4F8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9288" y="2820988"/>
            <a:ext cx="1620837" cy="162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3" descr="C:\Users\An\Desktop\dokumenty\podmioty_materiały\zielona piła\na stronę\8.jpg">
            <a:extLst>
              <a:ext uri="{FF2B5EF4-FFF2-40B4-BE49-F238E27FC236}">
                <a16:creationId xmlns:a16="http://schemas.microsoft.com/office/drawing/2014/main" id="{DEFE5806-46CC-4322-A737-502567AE8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1038" y="4581525"/>
            <a:ext cx="1620837" cy="162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A663D827-7B58-4613-BA19-F767E563E0CA}"/>
              </a:ext>
            </a:extLst>
          </p:cNvPr>
          <p:cNvSpPr txBox="1"/>
          <p:nvPr/>
        </p:nvSpPr>
        <p:spPr>
          <a:xfrm>
            <a:off x="468313" y="1773238"/>
            <a:ext cx="5819775" cy="40655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l-PL" sz="2000" b="1" dirty="0">
                <a:latin typeface="+mj-lt"/>
              </a:rPr>
              <a:t>Założyciele</a:t>
            </a:r>
            <a:r>
              <a:rPr lang="pl-PL" sz="2000" dirty="0">
                <a:latin typeface="+mj-lt"/>
              </a:rPr>
              <a:t>: gmina Piła i powiat pilski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l-PL" sz="2000" dirty="0">
                <a:latin typeface="+mj-lt"/>
              </a:rPr>
              <a:t>wykonuje zadania własne gminy i powiatu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l-PL" sz="2000" dirty="0">
                <a:latin typeface="+mj-lt"/>
              </a:rPr>
              <a:t>realizuje zlecenia w trybie bezprzetargowym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l-PL" sz="2000" dirty="0">
                <a:latin typeface="+mj-lt"/>
              </a:rPr>
              <a:t>usługi użyteczności publicznej: sprzątanie, pielęgnacja zieleni, drobne naprawy;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l-PL" sz="2000" dirty="0">
                <a:latin typeface="+mj-lt"/>
              </a:rPr>
              <a:t>usługa wiodąca – pielęgnacja terenów zielonych</a:t>
            </a:r>
          </a:p>
          <a:p>
            <a:pPr>
              <a:lnSpc>
                <a:spcPct val="150000"/>
              </a:lnSpc>
              <a:defRPr/>
            </a:pPr>
            <a:endParaRPr lang="pl-PL" dirty="0">
              <a:latin typeface="+mj-lt"/>
            </a:endParaRPr>
          </a:p>
          <a:p>
            <a:pPr>
              <a:lnSpc>
                <a:spcPct val="150000"/>
              </a:lnSpc>
              <a:defRPr/>
            </a:pPr>
            <a:endParaRPr lang="pl-PL" dirty="0">
              <a:latin typeface="+mj-lt"/>
            </a:endParaRPr>
          </a:p>
          <a:p>
            <a:pPr>
              <a:lnSpc>
                <a:spcPct val="150000"/>
              </a:lnSpc>
              <a:defRPr/>
            </a:pPr>
            <a:r>
              <a:rPr lang="pl-PL" dirty="0">
                <a:latin typeface="+mj-lt"/>
                <a:hlinkClick r:id="rId5"/>
              </a:rPr>
              <a:t>www.zielonapila.pl</a:t>
            </a:r>
            <a:r>
              <a:rPr lang="pl-PL" dirty="0">
                <a:latin typeface="+mj-lt"/>
              </a:rPr>
              <a:t> </a:t>
            </a:r>
          </a:p>
        </p:txBody>
      </p:sp>
      <p:pic>
        <p:nvPicPr>
          <p:cNvPr id="8" name="Obraz 7" descr="https://www.kujawsko-pomorskie.pl/pliki/promocja/marka/KP_NAROZNY.jpg">
            <a:extLst>
              <a:ext uri="{FF2B5EF4-FFF2-40B4-BE49-F238E27FC236}">
                <a16:creationId xmlns:a16="http://schemas.microsoft.com/office/drawing/2014/main" id="{F089AF55-8F4C-4C51-9CE1-8CA308645674}"/>
              </a:ext>
            </a:extLst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12360" y="0"/>
            <a:ext cx="1331640" cy="98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836703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ytuł 1">
            <a:extLst>
              <a:ext uri="{FF2B5EF4-FFF2-40B4-BE49-F238E27FC236}">
                <a16:creationId xmlns:a16="http://schemas.microsoft.com/office/drawing/2014/main" id="{790DAA31-AC5E-4F3D-A73F-DA6F6E44B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549275"/>
            <a:ext cx="8229600" cy="1143000"/>
          </a:xfrm>
        </p:spPr>
        <p:txBody>
          <a:bodyPr/>
          <a:lstStyle/>
          <a:p>
            <a:pPr algn="l"/>
            <a:r>
              <a:rPr lang="pl-PL" altLang="pl-PL" sz="3200" b="1">
                <a:solidFill>
                  <a:srgbClr val="00B0F0"/>
                </a:solidFill>
                <a:latin typeface="Fontin"/>
              </a:rPr>
              <a:t>Wspólny Sukces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A092615-D286-47D1-9450-9174CDE150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1412875"/>
            <a:ext cx="5481637" cy="4525963"/>
          </a:xfrm>
        </p:spPr>
        <p:txBody>
          <a:bodyPr rtlCol="0">
            <a:normAutofit fontScale="70000" lnSpcReduction="20000"/>
          </a:bodyPr>
          <a:lstStyle/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l-PL" sz="2000" dirty="0"/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l-PL" sz="2400" b="1" dirty="0"/>
              <a:t>Założyciele</a:t>
            </a:r>
            <a:r>
              <a:rPr lang="pl-PL" sz="2400" dirty="0"/>
              <a:t>: Powiat Wągrowiecki, Gmina Wągrowiec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l-PL" sz="2400" dirty="0"/>
              <a:t>Realizuje zadania własne gminy i powiatu, współpracuje z lokalnymi przedsiębiorcami;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l-PL" sz="2400" dirty="0"/>
              <a:t>Oferta: sprzątanie, drobne remonty, pielęgnacja terenów zielonych, punkty gastronomiczne, cięcie konektorów; 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l-PL" sz="2400" dirty="0"/>
              <a:t>Zatrudnia od 20 (poza sezonem) do 40 osób (sezon) </a:t>
            </a:r>
            <a:br>
              <a:rPr lang="pl-PL" sz="2400" dirty="0"/>
            </a:br>
            <a:r>
              <a:rPr lang="pl-PL" sz="2400" dirty="0"/>
              <a:t>w tym osoby z niepełnosprawnością intelektualną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endParaRPr lang="pl-PL" sz="2000" dirty="0"/>
          </a:p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l-PL" sz="1600" dirty="0">
              <a:hlinkClick r:id="rId2"/>
            </a:endParaRPr>
          </a:p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l-PL" sz="1600" dirty="0">
              <a:hlinkClick r:id="rId2"/>
            </a:endParaRPr>
          </a:p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pl-PL" sz="2300" dirty="0">
                <a:hlinkClick r:id="rId2"/>
              </a:rPr>
              <a:t>www.wspolnysukces.spoldzielnie.org</a:t>
            </a:r>
            <a:r>
              <a:rPr lang="pl-PL" sz="2300" dirty="0"/>
              <a:t> 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endParaRPr lang="pl-PL" sz="2000" dirty="0"/>
          </a:p>
        </p:txBody>
      </p:sp>
      <p:pic>
        <p:nvPicPr>
          <p:cNvPr id="25604" name="Picture 2" descr="C:\Users\Ana\Desktop\DSC_0917.jpg">
            <a:extLst>
              <a:ext uri="{FF2B5EF4-FFF2-40B4-BE49-F238E27FC236}">
                <a16:creationId xmlns:a16="http://schemas.microsoft.com/office/drawing/2014/main" id="{E18FA2FF-B922-45B3-A1FB-627674982E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550" y="1700213"/>
            <a:ext cx="2170113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3" descr="C:\Users\Ana\Desktop\zdjcie-z-aparatu-Michała-056-300x224.jpg">
            <a:extLst>
              <a:ext uri="{FF2B5EF4-FFF2-40B4-BE49-F238E27FC236}">
                <a16:creationId xmlns:a16="http://schemas.microsoft.com/office/drawing/2014/main" id="{71BB580D-DC4C-450E-95B9-990C122BD1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313" y="3357563"/>
            <a:ext cx="2165350" cy="161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6" descr="https://www.kujawsko-pomorskie.pl/pliki/promocja/marka/KP_NAROZNY.jpg">
            <a:extLst>
              <a:ext uri="{FF2B5EF4-FFF2-40B4-BE49-F238E27FC236}">
                <a16:creationId xmlns:a16="http://schemas.microsoft.com/office/drawing/2014/main" id="{D8DD3A4D-CC6C-465F-8EE5-7B087DAC733F}"/>
              </a:ext>
            </a:extLst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312" y="0"/>
            <a:ext cx="17636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235175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ytuł 1">
            <a:extLst>
              <a:ext uri="{FF2B5EF4-FFF2-40B4-BE49-F238E27FC236}">
                <a16:creationId xmlns:a16="http://schemas.microsoft.com/office/drawing/2014/main" id="{6B05F2C2-CD14-43FE-8B45-CCBBD9563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0" y="692150"/>
            <a:ext cx="8229600" cy="1000125"/>
          </a:xfrm>
        </p:spPr>
        <p:txBody>
          <a:bodyPr>
            <a:normAutofit fontScale="90000"/>
          </a:bodyPr>
          <a:lstStyle/>
          <a:p>
            <a:pPr algn="l"/>
            <a:br>
              <a:rPr lang="pl-PL" altLang="pl-PL" sz="3200" b="1">
                <a:solidFill>
                  <a:srgbClr val="00B0F0"/>
                </a:solidFill>
                <a:latin typeface="Fontin"/>
              </a:rPr>
            </a:br>
            <a:r>
              <a:rPr lang="pl-PL" altLang="pl-PL" sz="3200" b="1">
                <a:solidFill>
                  <a:srgbClr val="00B0F0"/>
                </a:solidFill>
                <a:latin typeface="Fontin"/>
              </a:rPr>
              <a:t>Poznanianka</a:t>
            </a:r>
            <a:br>
              <a:rPr lang="pl-PL" altLang="pl-PL" sz="3200" b="1">
                <a:solidFill>
                  <a:srgbClr val="00B0F0"/>
                </a:solidFill>
                <a:latin typeface="Fontin"/>
              </a:rPr>
            </a:br>
            <a:endParaRPr lang="pl-PL" altLang="pl-PL" sz="3200" b="1">
              <a:solidFill>
                <a:srgbClr val="00B0F0"/>
              </a:solidFill>
              <a:latin typeface="Fontin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C5C1EE3-99BC-4FB1-B710-C36B078FB9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5915025" cy="4525963"/>
          </a:xfrm>
        </p:spPr>
        <p:txBody>
          <a:bodyPr rtlCol="0">
            <a:normAutofit fontScale="92500"/>
          </a:bodyPr>
          <a:lstStyle/>
          <a:p>
            <a:pPr algn="just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l-PL" sz="1800" dirty="0"/>
              <a:t>Spółdzielnię Socjalną </a:t>
            </a:r>
            <a:r>
              <a:rPr lang="pl-PL" sz="1800" i="1" dirty="0"/>
              <a:t>Poznanianka</a:t>
            </a:r>
            <a:r>
              <a:rPr lang="pl-PL" sz="1800" dirty="0"/>
              <a:t> powołały Miasto Poznań  oraz Samorząd Województwa Wielkopolskiego </a:t>
            </a:r>
          </a:p>
          <a:p>
            <a:pPr algn="just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l-PL" sz="1800" dirty="0"/>
              <a:t>Osoby zatrudnione w spółdzielni mogą odpracować swoje długi – pracownicy są zatrudnieni na umowę o pracę, około 30% ich zarobków jest przeznaczone na spłatę zadłużenia;</a:t>
            </a:r>
          </a:p>
          <a:p>
            <a:pPr algn="just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l-PL" sz="1800" dirty="0"/>
              <a:t>Oferta: pielęgnacja terenów zielonych, usługi porządkowe, usługi remontowo – wykończeniowe</a:t>
            </a:r>
          </a:p>
          <a:p>
            <a:pPr algn="just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l-PL" sz="1800" dirty="0"/>
              <a:t>Zleceniodawcy – jednostki miasta i województwa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l-PL" sz="1700" b="1" dirty="0">
              <a:solidFill>
                <a:srgbClr val="00B0F0"/>
              </a:solidFill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l-PL" sz="1600" b="1" dirty="0">
              <a:solidFill>
                <a:srgbClr val="00B0F0"/>
              </a:solidFill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pl-PL" sz="1600" b="1" dirty="0">
                <a:solidFill>
                  <a:srgbClr val="00B0F0"/>
                </a:solidFill>
              </a:rPr>
              <a:t>www.poznanianka.spoldzielnie.org </a:t>
            </a:r>
          </a:p>
        </p:txBody>
      </p:sp>
      <p:pic>
        <p:nvPicPr>
          <p:cNvPr id="27652" name="Picture 2" descr="C:\Users\An\Desktop\p_2.jpg">
            <a:extLst>
              <a:ext uri="{FF2B5EF4-FFF2-40B4-BE49-F238E27FC236}">
                <a16:creationId xmlns:a16="http://schemas.microsoft.com/office/drawing/2014/main" id="{395579B3-C60B-421F-A0F2-9A9DF7713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550" y="981075"/>
            <a:ext cx="1954213" cy="162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3" descr="C:\Users\An\Desktop\p_3.jpg">
            <a:extLst>
              <a:ext uri="{FF2B5EF4-FFF2-40B4-BE49-F238E27FC236}">
                <a16:creationId xmlns:a16="http://schemas.microsoft.com/office/drawing/2014/main" id="{2938DA56-64C5-4053-A747-42357DCC4E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550" y="2781300"/>
            <a:ext cx="1954213" cy="163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4" descr="C:\Users\An\Desktop\p_1.jpg">
            <a:extLst>
              <a:ext uri="{FF2B5EF4-FFF2-40B4-BE49-F238E27FC236}">
                <a16:creationId xmlns:a16="http://schemas.microsoft.com/office/drawing/2014/main" id="{6312EB8F-824B-47E1-8AC4-1CE5FAAFCB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550" y="4549775"/>
            <a:ext cx="1954213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7" descr="https://www.kujawsko-pomorskie.pl/pliki/promocja/marka/KP_NAROZNY.jpg">
            <a:extLst>
              <a:ext uri="{FF2B5EF4-FFF2-40B4-BE49-F238E27FC236}">
                <a16:creationId xmlns:a16="http://schemas.microsoft.com/office/drawing/2014/main" id="{7BF7DBFD-16B1-4652-BF61-712FE994F73D}"/>
              </a:ext>
            </a:extLst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12360" y="0"/>
            <a:ext cx="133164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72146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ytuł 1">
            <a:extLst>
              <a:ext uri="{FF2B5EF4-FFF2-40B4-BE49-F238E27FC236}">
                <a16:creationId xmlns:a16="http://schemas.microsoft.com/office/drawing/2014/main" id="{390636AE-9BA5-44A6-8DA7-4F31EBD2A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836613"/>
            <a:ext cx="8156575" cy="998537"/>
          </a:xfrm>
        </p:spPr>
        <p:txBody>
          <a:bodyPr/>
          <a:lstStyle/>
          <a:p>
            <a:pPr algn="l"/>
            <a:r>
              <a:rPr lang="pl-PL" altLang="pl-PL" sz="3200" b="1">
                <a:solidFill>
                  <a:srgbClr val="00B0F0"/>
                </a:solidFill>
                <a:latin typeface="Fontin"/>
              </a:rPr>
              <a:t>Kostrzynianka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ECFD6AC-0241-40A9-A5C0-3989F5F6D0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3" y="1989138"/>
            <a:ext cx="5688012" cy="4319587"/>
          </a:xfrm>
        </p:spPr>
        <p:txBody>
          <a:bodyPr rtlCol="0">
            <a:normAutofit fontScale="92500" lnSpcReduction="10000"/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l-PL" sz="2000" b="1" dirty="0"/>
              <a:t>Założyciele</a:t>
            </a:r>
            <a:r>
              <a:rPr lang="pl-PL" sz="2000" dirty="0"/>
              <a:t>: powiat poznański i gmina Kostrzyn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l-PL" sz="2000" dirty="0"/>
              <a:t>Spółdzielnia świadczy usługi użyteczności publicznej w następujących obszarach: opieka nad osobami chorymi i starszymi oraz sprzątanie, pielęgnacja zieleni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l-PL" sz="2000" dirty="0"/>
              <a:t>Spółdzielnia prowadzi Dom pobytu dziennego dla osób starszych w Gwiazdowie. </a:t>
            </a:r>
          </a:p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l-PL" sz="1600" dirty="0">
              <a:hlinkClick r:id="rId3"/>
            </a:endParaRPr>
          </a:p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l-PL" sz="1600" dirty="0">
              <a:hlinkClick r:id="rId3"/>
            </a:endParaRPr>
          </a:p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pl-PL" sz="1600" dirty="0">
                <a:hlinkClick r:id="rId3"/>
              </a:rPr>
              <a:t>www.kostrzynianka.spoldzielnie.org</a:t>
            </a:r>
            <a:r>
              <a:rPr lang="pl-PL" sz="1600" dirty="0"/>
              <a:t> 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endParaRPr lang="pl-PL" sz="2400" dirty="0"/>
          </a:p>
        </p:txBody>
      </p:sp>
      <p:pic>
        <p:nvPicPr>
          <p:cNvPr id="5" name="Obraz 4" descr="https://www.kujawsko-pomorskie.pl/pliki/promocja/marka/KP_NAROZNY.jpg">
            <a:extLst>
              <a:ext uri="{FF2B5EF4-FFF2-40B4-BE49-F238E27FC236}">
                <a16:creationId xmlns:a16="http://schemas.microsoft.com/office/drawing/2014/main" id="{053D7C76-7F44-4719-A347-0C2A06204876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0"/>
            <a:ext cx="1907704" cy="191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020479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56714D3-52A1-4510-B43A-9401A5740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br>
              <a:rPr lang="pl-PL" sz="3600" b="1" dirty="0">
                <a:solidFill>
                  <a:srgbClr val="00B0F0"/>
                </a:solidFill>
                <a:latin typeface="Fontin"/>
              </a:rPr>
            </a:br>
            <a:br>
              <a:rPr lang="pl-PL" sz="3600" b="1" dirty="0">
                <a:solidFill>
                  <a:srgbClr val="00B0F0"/>
                </a:solidFill>
                <a:latin typeface="Fontin"/>
              </a:rPr>
            </a:br>
            <a:r>
              <a:rPr lang="pl-PL" sz="3600" b="1" dirty="0">
                <a:solidFill>
                  <a:srgbClr val="00B0F0"/>
                </a:solidFill>
                <a:latin typeface="Fontin"/>
              </a:rPr>
              <a:t>Wykon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BD6E730-52FD-40BC-B23A-8FD18283C3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6130925" cy="4525963"/>
          </a:xfrm>
        </p:spPr>
        <p:txBody>
          <a:bodyPr rtlCol="0">
            <a:normAutofit fontScale="32500" lnSpcReduction="20000"/>
          </a:bodyPr>
          <a:lstStyle/>
          <a:p>
            <a:pPr fontAlgn="auto">
              <a:lnSpc>
                <a:spcPct val="170000"/>
              </a:lnSpc>
              <a:spcAft>
                <a:spcPts val="0"/>
              </a:spcAft>
              <a:defRPr/>
            </a:pPr>
            <a:r>
              <a:rPr lang="pl-PL" sz="6200" b="1" dirty="0"/>
              <a:t>Założyciele</a:t>
            </a:r>
            <a:r>
              <a:rPr lang="pl-PL" sz="6200" dirty="0"/>
              <a:t>: powiat poznański i Gmina Pobiedziska</a:t>
            </a:r>
          </a:p>
          <a:p>
            <a:pPr fontAlgn="auto">
              <a:lnSpc>
                <a:spcPct val="170000"/>
              </a:lnSpc>
              <a:spcAft>
                <a:spcPts val="0"/>
              </a:spcAft>
              <a:defRPr/>
            </a:pPr>
            <a:r>
              <a:rPr lang="pl-PL" sz="6200" dirty="0"/>
              <a:t>Spółdzielnia działa w obszarach użyteczności publicznej: sprzątanie, pielęgnacja zieleni, remonty, prowadzi również sklep, w którym realizowane są bony wydawane przez lokalny OPS.</a:t>
            </a:r>
          </a:p>
          <a:p>
            <a:pPr fontAlgn="auto">
              <a:spcAft>
                <a:spcPts val="0"/>
              </a:spcAft>
              <a:defRPr/>
            </a:pPr>
            <a:endParaRPr lang="pl-PL" dirty="0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l-PL" sz="2400" dirty="0">
              <a:hlinkClick r:id="rId2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l-PL" sz="4900" dirty="0">
              <a:hlinkClick r:id="rId2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l-PL" sz="4900" dirty="0">
              <a:hlinkClick r:id="rId2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l-PL" sz="4900" dirty="0">
              <a:hlinkClick r:id="rId2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l-PL" sz="4900" dirty="0">
              <a:hlinkClick r:id="rId2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l-PL" sz="4900" dirty="0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pl-PL" sz="4900" dirty="0"/>
              <a:t>www.wykon.spoldzielnie.org </a:t>
            </a:r>
          </a:p>
        </p:txBody>
      </p:sp>
      <p:pic>
        <p:nvPicPr>
          <p:cNvPr id="5" name="Obraz 4" descr="https://www.kujawsko-pomorskie.pl/pliki/promocja/marka/KP_NAROZNY.jpg">
            <a:extLst>
              <a:ext uri="{FF2B5EF4-FFF2-40B4-BE49-F238E27FC236}">
                <a16:creationId xmlns:a16="http://schemas.microsoft.com/office/drawing/2014/main" id="{FDF7F208-79D6-4E71-9E94-F65EFA591A84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0"/>
            <a:ext cx="1907704" cy="191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122016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ytuł 1">
            <a:extLst>
              <a:ext uri="{FF2B5EF4-FFF2-40B4-BE49-F238E27FC236}">
                <a16:creationId xmlns:a16="http://schemas.microsoft.com/office/drawing/2014/main" id="{AC4FA34E-1040-4DD1-BD94-7E753E44A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238" y="620713"/>
            <a:ext cx="8229600" cy="1143000"/>
          </a:xfrm>
        </p:spPr>
        <p:txBody>
          <a:bodyPr/>
          <a:lstStyle/>
          <a:p>
            <a:pPr algn="l"/>
            <a:r>
              <a:rPr lang="pl-PL" altLang="pl-PL" sz="3200" b="1">
                <a:solidFill>
                  <a:srgbClr val="00B0F0"/>
                </a:solidFill>
                <a:latin typeface="Fontin"/>
              </a:rPr>
              <a:t>Poryw 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1E0C86FB-4EFF-4C0F-BAD3-5A2E7792F2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8" y="1844675"/>
            <a:ext cx="5689600" cy="4525963"/>
          </a:xfrm>
        </p:spPr>
        <p:txBody>
          <a:bodyPr rtlCol="0">
            <a:normAutofit/>
          </a:bodyPr>
          <a:lstStyle/>
          <a:p>
            <a:pPr algn="just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l-PL" sz="2000" dirty="0"/>
              <a:t>Założyciele – powiat koniński i gmina Rychwał </a:t>
            </a:r>
          </a:p>
          <a:p>
            <a:pPr algn="just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l-PL" sz="2000" dirty="0"/>
              <a:t>Zakres zadań – pielęgnacja zieleni, sprzątanie </a:t>
            </a:r>
            <a:br>
              <a:rPr lang="pl-PL" sz="2000" dirty="0"/>
            </a:br>
            <a:r>
              <a:rPr lang="pl-PL" sz="2000" dirty="0"/>
              <a:t>i utrzymywanie czystości, organizacja imprez </a:t>
            </a:r>
          </a:p>
          <a:p>
            <a:pPr algn="just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l-PL" sz="2000" dirty="0"/>
              <a:t>Spółdzielnia działa również prospołecznie – uczestniczyła m.in. w szlachetnej paczce</a:t>
            </a:r>
          </a:p>
          <a:p>
            <a:pPr marL="0" indent="0" algn="just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l-PL" sz="2000" dirty="0"/>
          </a:p>
          <a:p>
            <a:pPr marL="0" indent="0" algn="just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l-PL" sz="2000" dirty="0"/>
          </a:p>
          <a:p>
            <a:pPr marL="0" indent="0" algn="just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l-PL" sz="2000" dirty="0"/>
          </a:p>
          <a:p>
            <a:pPr marL="0" indent="0" algn="just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pl-PL" sz="1600" dirty="0">
                <a:solidFill>
                  <a:srgbClr val="00B0F0"/>
                </a:solidFill>
                <a:hlinkClick r:id="rId2"/>
              </a:rPr>
              <a:t>www.poryw.spoldzielnie.org</a:t>
            </a:r>
            <a:r>
              <a:rPr lang="pl-PL" sz="1600" dirty="0">
                <a:solidFill>
                  <a:srgbClr val="00B0F0"/>
                </a:solidFill>
              </a:rPr>
              <a:t> </a:t>
            </a:r>
          </a:p>
        </p:txBody>
      </p:sp>
      <p:pic>
        <p:nvPicPr>
          <p:cNvPr id="30724" name="Picture 2" descr="C:\Users\Ana\Desktop\poryw.jpg">
            <a:extLst>
              <a:ext uri="{FF2B5EF4-FFF2-40B4-BE49-F238E27FC236}">
                <a16:creationId xmlns:a16="http://schemas.microsoft.com/office/drawing/2014/main" id="{A511FD62-1747-493F-810E-CF003EA202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916113"/>
            <a:ext cx="2303462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3" descr="C:\Users\Ana\Desktop\poryw2.jpg">
            <a:extLst>
              <a:ext uri="{FF2B5EF4-FFF2-40B4-BE49-F238E27FC236}">
                <a16:creationId xmlns:a16="http://schemas.microsoft.com/office/drawing/2014/main" id="{CA787385-D83A-42DF-BF05-14895A13DC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3644900"/>
            <a:ext cx="2303462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6" descr="https://www.kujawsko-pomorskie.pl/pliki/promocja/marka/KP_NAROZNY.jpg">
            <a:extLst>
              <a:ext uri="{FF2B5EF4-FFF2-40B4-BE49-F238E27FC236}">
                <a16:creationId xmlns:a16="http://schemas.microsoft.com/office/drawing/2014/main" id="{34A86C6E-CF7E-4B66-99AE-B3A90E716BBC}"/>
              </a:ext>
            </a:extLst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0"/>
            <a:ext cx="1835696" cy="16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928525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1C7F386-460E-4003-A941-AE827AE839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br>
              <a:rPr lang="pl-PL" sz="3600" b="1" dirty="0">
                <a:solidFill>
                  <a:srgbClr val="00B0F0"/>
                </a:solidFill>
                <a:latin typeface="Fontin"/>
              </a:rPr>
            </a:br>
            <a:r>
              <a:rPr lang="pl-PL" sz="3600" b="1" dirty="0">
                <a:solidFill>
                  <a:srgbClr val="00B0F0"/>
                </a:solidFill>
                <a:latin typeface="Fontin"/>
              </a:rPr>
              <a:t>Stara Łubianka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E7B0362-91FB-4826-A90E-E848DCEB71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5410200" cy="4525963"/>
          </a:xfrm>
        </p:spPr>
        <p:txBody>
          <a:bodyPr rtlCol="0">
            <a:normAutofit fontScale="62500" lnSpcReduction="20000"/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endParaRPr lang="pl-PL" sz="2000" dirty="0"/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l-PL" sz="2900" b="1" dirty="0"/>
              <a:t>Założyciele</a:t>
            </a:r>
            <a:r>
              <a:rPr lang="pl-PL" sz="2900" dirty="0"/>
              <a:t>: powiat pilski, województwo wielkopolskie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l-PL" sz="2900" dirty="0"/>
              <a:t>Zakres działań – usługi użyteczności publicznej: ekologia, zdrowa żywność, catering – dożywianie </a:t>
            </a:r>
            <a:br>
              <a:rPr lang="pl-PL" sz="2900" dirty="0"/>
            </a:br>
            <a:r>
              <a:rPr lang="pl-PL" sz="2900" dirty="0"/>
              <a:t>w szkołach 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l-PL" sz="2900" dirty="0"/>
              <a:t>Polecamy zwłaszcza pierogi </a:t>
            </a:r>
            <a:r>
              <a:rPr lang="pl-PL" sz="2900" dirty="0">
                <a:sym typeface="Wingdings" panose="05000000000000000000" pitchFamily="2" charset="2"/>
              </a:rPr>
              <a:t> </a:t>
            </a:r>
            <a:endParaRPr lang="pl-PL" sz="2900" dirty="0"/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endParaRPr lang="pl-PL" sz="2000" dirty="0"/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endParaRPr lang="pl-PL" sz="2000" dirty="0"/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endParaRPr lang="pl-PL" sz="2000" dirty="0"/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endParaRPr lang="pl-PL" sz="2000" dirty="0"/>
          </a:p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l-PL" sz="1600" dirty="0"/>
          </a:p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pl-PL" sz="2300" dirty="0">
                <a:hlinkClick r:id="rId2"/>
              </a:rPr>
              <a:t>www.staralubianka.spoldzielnie.org</a:t>
            </a:r>
            <a:r>
              <a:rPr lang="pl-PL" sz="2300" dirty="0"/>
              <a:t> </a:t>
            </a:r>
          </a:p>
        </p:txBody>
      </p:sp>
      <p:pic>
        <p:nvPicPr>
          <p:cNvPr id="31748" name="Picture 3" descr="C:\Users\Ana\Desktop\Starałubianka.JPG">
            <a:extLst>
              <a:ext uri="{FF2B5EF4-FFF2-40B4-BE49-F238E27FC236}">
                <a16:creationId xmlns:a16="http://schemas.microsoft.com/office/drawing/2014/main" id="{531F847B-39BC-40B1-9FF8-4B987C3D4A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1557338"/>
            <a:ext cx="2592388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4" descr="C:\Users\Ana\Desktop\agrotargi.JPG">
            <a:extLst>
              <a:ext uri="{FF2B5EF4-FFF2-40B4-BE49-F238E27FC236}">
                <a16:creationId xmlns:a16="http://schemas.microsoft.com/office/drawing/2014/main" id="{1A787A63-965D-4C3E-9110-398662CE40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3573463"/>
            <a:ext cx="2592388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6" descr="https://www.kujawsko-pomorskie.pl/pliki/promocja/marka/KP_NAROZNY.jpg">
            <a:extLst>
              <a:ext uri="{FF2B5EF4-FFF2-40B4-BE49-F238E27FC236}">
                <a16:creationId xmlns:a16="http://schemas.microsoft.com/office/drawing/2014/main" id="{7FF36387-801C-4E5A-A823-76785881E37F}"/>
              </a:ext>
            </a:extLst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0"/>
            <a:ext cx="1907704" cy="191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846864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https://www.kujawsko-pomorskie.pl/pliki/promocja/marka/KP_NAROZNY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0"/>
            <a:ext cx="1907704" cy="191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1A559214-1E30-4E0F-B73D-937A6F063D4D}"/>
              </a:ext>
            </a:extLst>
          </p:cNvPr>
          <p:cNvSpPr txBox="1"/>
          <p:nvPr/>
        </p:nvSpPr>
        <p:spPr>
          <a:xfrm>
            <a:off x="2339752" y="1052736"/>
            <a:ext cx="4168239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cap="all" dirty="0"/>
              <a:t>SPOŁECZNIE ODPOWIEDZIALNY - URZĄD</a:t>
            </a:r>
          </a:p>
          <a:p>
            <a:r>
              <a:rPr lang="pl-PL" b="1" cap="all" dirty="0"/>
              <a:t> </a:t>
            </a:r>
            <a:endParaRPr lang="pl-PL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8C9189A5-8C68-441E-B19C-32BBB67B82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023" y="1894323"/>
            <a:ext cx="6889695" cy="4590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529384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ytuł 1">
            <a:extLst>
              <a:ext uri="{FF2B5EF4-FFF2-40B4-BE49-F238E27FC236}">
                <a16:creationId xmlns:a16="http://schemas.microsoft.com/office/drawing/2014/main" id="{494FBA2C-A965-42C8-8006-8698D3596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8" y="908050"/>
            <a:ext cx="8137525" cy="936625"/>
          </a:xfrm>
        </p:spPr>
        <p:txBody>
          <a:bodyPr/>
          <a:lstStyle/>
          <a:p>
            <a:pPr algn="l"/>
            <a:r>
              <a:rPr lang="pl-PL" altLang="pl-PL" sz="2800" b="1">
                <a:solidFill>
                  <a:srgbClr val="00B0F0"/>
                </a:solidFill>
                <a:latin typeface="Fontin"/>
              </a:rPr>
              <a:t>Powrócisz Tu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2AA4FDD-EA52-4138-9C3D-A97A0FCC6D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1844675"/>
            <a:ext cx="8147050" cy="4065588"/>
          </a:xfrm>
        </p:spPr>
        <p:txBody>
          <a:bodyPr rtlCol="0">
            <a:normAutofit/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l-PL" sz="2000" b="1" dirty="0"/>
              <a:t>Założyciele</a:t>
            </a:r>
            <a:r>
              <a:rPr lang="pl-PL" sz="2000" dirty="0"/>
              <a:t>: pięć jednostek samorządu terytorialnego: Gmina Kawęczyn, Brudzew, Przykona, Turek oraz Miasto Turek;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l-PL" sz="2000" dirty="0"/>
              <a:t>Działa na terenie całego powiatu tureckiego,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l-PL" sz="2000" dirty="0"/>
              <a:t>Oferuje usługi cateringowe, także usługi użyteczności publicznej – dożywianie dzieci w szkołach.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endParaRPr lang="pl-PL" sz="2000" dirty="0"/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endParaRPr lang="pl-PL" sz="2000" dirty="0"/>
          </a:p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pl-PL" sz="2000" dirty="0">
                <a:hlinkClick r:id="rId2"/>
              </a:rPr>
              <a:t>www.powrocisztu.pl</a:t>
            </a:r>
            <a:r>
              <a:rPr lang="pl-PL" sz="2000" dirty="0"/>
              <a:t> </a:t>
            </a:r>
          </a:p>
        </p:txBody>
      </p:sp>
      <p:pic>
        <p:nvPicPr>
          <p:cNvPr id="5" name="Obraz 4" descr="https://www.kujawsko-pomorskie.pl/pliki/promocja/marka/KP_NAROZNY.jpg">
            <a:extLst>
              <a:ext uri="{FF2B5EF4-FFF2-40B4-BE49-F238E27FC236}">
                <a16:creationId xmlns:a16="http://schemas.microsoft.com/office/drawing/2014/main" id="{3FE66A32-44EE-48CA-9135-F075CB4D3B31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0"/>
            <a:ext cx="1907704" cy="191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255404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ytuł 1">
            <a:extLst>
              <a:ext uri="{FF2B5EF4-FFF2-40B4-BE49-F238E27FC236}">
                <a16:creationId xmlns:a16="http://schemas.microsoft.com/office/drawing/2014/main" id="{1B8E2866-69E8-4BEF-A913-123B44804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8" y="549275"/>
            <a:ext cx="8229600" cy="1143000"/>
          </a:xfrm>
        </p:spPr>
        <p:txBody>
          <a:bodyPr/>
          <a:lstStyle/>
          <a:p>
            <a:pPr algn="l"/>
            <a:r>
              <a:rPr lang="pl-PL" altLang="pl-PL" sz="3200" b="1">
                <a:solidFill>
                  <a:srgbClr val="00B0F0"/>
                </a:solidFill>
                <a:latin typeface="Fontin"/>
              </a:rPr>
              <a:t>Kujawianka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E0F4145-FE62-4052-9370-33B6FC1917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1412875"/>
            <a:ext cx="5554662" cy="4852988"/>
          </a:xfrm>
        </p:spPr>
        <p:txBody>
          <a:bodyPr rtlCol="0">
            <a:normAutofit fontScale="77500" lnSpcReduction="20000"/>
          </a:bodyPr>
          <a:lstStyle/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l-PL" sz="2000" dirty="0"/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l-PL" sz="2600" b="1" dirty="0"/>
              <a:t>Założyciele</a:t>
            </a:r>
            <a:r>
              <a:rPr lang="pl-PL" sz="2600" dirty="0"/>
              <a:t> – Gmina Aleksandrów Kujawski, Gmina Waganiec 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l-PL" sz="2600" dirty="0"/>
              <a:t>Zadania własne gminy z zakresu gospodarki komunalnej: prace porządkowe, pielęgnacja terenów zielonych, 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l-PL" sz="2600" dirty="0"/>
              <a:t>Ponadto: sprzedaż upominków i pamiątek, catering, usługi remontowo budowlane 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endParaRPr lang="pl-PL" sz="2000" dirty="0"/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endParaRPr lang="pl-PL" sz="2000" dirty="0"/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endParaRPr lang="pl-PL" sz="2000" dirty="0"/>
          </a:p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pl-PL" sz="2000" dirty="0">
                <a:hlinkClick r:id="rId2"/>
              </a:rPr>
              <a:t>www.kujawianka.eu</a:t>
            </a:r>
            <a:r>
              <a:rPr lang="pl-PL" sz="2000" dirty="0"/>
              <a:t> </a:t>
            </a:r>
          </a:p>
        </p:txBody>
      </p:sp>
      <p:pic>
        <p:nvPicPr>
          <p:cNvPr id="33796" name="Picture 2" descr="C:\Users\Ana\Desktop\kujawianka.png">
            <a:extLst>
              <a:ext uri="{FF2B5EF4-FFF2-40B4-BE49-F238E27FC236}">
                <a16:creationId xmlns:a16="http://schemas.microsoft.com/office/drawing/2014/main" id="{298DFA60-8381-4486-82C5-46BB974B12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400" y="1773238"/>
            <a:ext cx="2049463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3" descr="C:\Users\Ana\Desktop\kujawiana.png">
            <a:extLst>
              <a:ext uri="{FF2B5EF4-FFF2-40B4-BE49-F238E27FC236}">
                <a16:creationId xmlns:a16="http://schemas.microsoft.com/office/drawing/2014/main" id="{3D711DBC-3024-4750-A5CC-34EA508022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400" y="3684588"/>
            <a:ext cx="2093913" cy="153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6" descr="https://www.kujawsko-pomorskie.pl/pliki/promocja/marka/KP_NAROZNY.jpg">
            <a:extLst>
              <a:ext uri="{FF2B5EF4-FFF2-40B4-BE49-F238E27FC236}">
                <a16:creationId xmlns:a16="http://schemas.microsoft.com/office/drawing/2014/main" id="{27858431-54E2-4CC0-8343-B85CAF547D69}"/>
              </a:ext>
            </a:extLst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0"/>
            <a:ext cx="1907704" cy="191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447170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ytuł 1">
            <a:extLst>
              <a:ext uri="{FF2B5EF4-FFF2-40B4-BE49-F238E27FC236}">
                <a16:creationId xmlns:a16="http://schemas.microsoft.com/office/drawing/2014/main" id="{CC015436-24DB-4BFE-8BE1-781C3A8101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49275"/>
            <a:ext cx="8229600" cy="868363"/>
          </a:xfrm>
        </p:spPr>
        <p:txBody>
          <a:bodyPr>
            <a:normAutofit fontScale="90000"/>
          </a:bodyPr>
          <a:lstStyle/>
          <a:p>
            <a:pPr algn="l"/>
            <a:br>
              <a:rPr lang="pl-PL" altLang="pl-PL" sz="3200" b="1" dirty="0">
                <a:solidFill>
                  <a:srgbClr val="00B0F0"/>
                </a:solidFill>
              </a:rPr>
            </a:br>
            <a:r>
              <a:rPr lang="pl-PL" altLang="pl-PL" sz="3200" b="1" dirty="0" err="1">
                <a:solidFill>
                  <a:srgbClr val="00B0F0"/>
                </a:solidFill>
                <a:latin typeface="Fontin"/>
              </a:rPr>
              <a:t>Communal</a:t>
            </a:r>
            <a:r>
              <a:rPr lang="pl-PL" altLang="pl-PL" sz="3200" b="1" dirty="0">
                <a:solidFill>
                  <a:srgbClr val="00B0F0"/>
                </a:solidFill>
              </a:rPr>
              <a:t> </a:t>
            </a:r>
            <a:r>
              <a:rPr lang="pl-PL" altLang="pl-PL" sz="3200" b="1" dirty="0">
                <a:solidFill>
                  <a:srgbClr val="00B0F0"/>
                </a:solidFill>
                <a:latin typeface="Fontin"/>
              </a:rPr>
              <a:t>service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90E5324-661A-4460-81E8-907ACF1D81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3238"/>
            <a:ext cx="5194300" cy="4464050"/>
          </a:xfrm>
        </p:spPr>
        <p:txBody>
          <a:bodyPr rtlCol="0">
            <a:normAutofit fontScale="77500" lnSpcReduction="20000"/>
          </a:bodyPr>
          <a:lstStyle/>
          <a:p>
            <a:pPr algn="just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l-PL" sz="2000" b="1" dirty="0"/>
              <a:t>Założyciele</a:t>
            </a:r>
            <a:r>
              <a:rPr lang="pl-PL" sz="2000" dirty="0"/>
              <a:t> – Miasto Brzeziny i Gmina Rogów </a:t>
            </a:r>
            <a:br>
              <a:rPr lang="pl-PL" sz="2000" dirty="0"/>
            </a:br>
            <a:r>
              <a:rPr lang="pl-PL" sz="2000" dirty="0"/>
              <a:t>w województwie łódzkim;</a:t>
            </a:r>
          </a:p>
          <a:p>
            <a:pPr algn="just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l-PL" sz="2000" dirty="0"/>
              <a:t>Realizacja zadań własnych gminy – segregacja odpadów, prace porządkowe, pielęgnacja zieleni, obsługa zasobów mieszkaniowych komunalnych;</a:t>
            </a:r>
          </a:p>
          <a:p>
            <a:pPr algn="just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l-PL" sz="2000" dirty="0"/>
              <a:t>Pierwsza spółdzielnia w Polsce, która zajmuje się segregacją odpadów zleconą przy wykorzystaniu procedury </a:t>
            </a:r>
            <a:r>
              <a:rPr lang="pl-PL" sz="2000" i="1" dirty="0"/>
              <a:t>in house</a:t>
            </a:r>
            <a:r>
              <a:rPr lang="pl-PL" sz="2000" dirty="0"/>
              <a:t>. </a:t>
            </a:r>
          </a:p>
          <a:p>
            <a:pPr algn="just" fontAlgn="auto">
              <a:lnSpc>
                <a:spcPct val="150000"/>
              </a:lnSpc>
              <a:spcAft>
                <a:spcPts val="0"/>
              </a:spcAft>
              <a:defRPr/>
            </a:pPr>
            <a:endParaRPr lang="pl-PL" sz="2000" dirty="0"/>
          </a:p>
          <a:p>
            <a:pPr algn="just" fontAlgn="auto">
              <a:lnSpc>
                <a:spcPct val="150000"/>
              </a:lnSpc>
              <a:spcAft>
                <a:spcPts val="0"/>
              </a:spcAft>
              <a:defRPr/>
            </a:pPr>
            <a:endParaRPr lang="pl-PL" sz="2000" dirty="0"/>
          </a:p>
          <a:p>
            <a:pPr algn="just" fontAlgn="auto">
              <a:lnSpc>
                <a:spcPct val="150000"/>
              </a:lnSpc>
              <a:spcAft>
                <a:spcPts val="0"/>
              </a:spcAft>
              <a:defRPr/>
            </a:pPr>
            <a:endParaRPr lang="pl-PL" sz="2000" dirty="0"/>
          </a:p>
          <a:p>
            <a:pPr marL="0" indent="0" algn="just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l-PL" sz="1600" dirty="0">
              <a:hlinkClick r:id="rId2"/>
            </a:endParaRPr>
          </a:p>
          <a:p>
            <a:pPr marL="0" indent="0" algn="just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pl-PL" sz="1900" dirty="0">
                <a:hlinkClick r:id="rId2"/>
              </a:rPr>
              <a:t>www.communalservice.pl</a:t>
            </a:r>
            <a:r>
              <a:rPr lang="pl-PL" sz="1900" dirty="0"/>
              <a:t> </a:t>
            </a:r>
          </a:p>
        </p:txBody>
      </p:sp>
      <p:pic>
        <p:nvPicPr>
          <p:cNvPr id="34820" name="Picture 2" descr="C:\Users\Ana\Desktop\communalser.jpg">
            <a:extLst>
              <a:ext uri="{FF2B5EF4-FFF2-40B4-BE49-F238E27FC236}">
                <a16:creationId xmlns:a16="http://schemas.microsoft.com/office/drawing/2014/main" id="{A054F871-39A3-49F6-A939-B482D399C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2100263"/>
            <a:ext cx="2714625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5" descr="https://www.kujawsko-pomorskie.pl/pliki/promocja/marka/KP_NAROZNY.jpg">
            <a:extLst>
              <a:ext uri="{FF2B5EF4-FFF2-40B4-BE49-F238E27FC236}">
                <a16:creationId xmlns:a16="http://schemas.microsoft.com/office/drawing/2014/main" id="{347E9D1B-209F-4CF8-96BC-66DF1AE0AB93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0"/>
            <a:ext cx="1907704" cy="191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039146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ytuł 1">
            <a:extLst>
              <a:ext uri="{FF2B5EF4-FFF2-40B4-BE49-F238E27FC236}">
                <a16:creationId xmlns:a16="http://schemas.microsoft.com/office/drawing/2014/main" id="{5021CB1F-1147-4CD1-A0FF-AF29391D8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1052513"/>
            <a:ext cx="8642350" cy="869950"/>
          </a:xfrm>
        </p:spPr>
        <p:txBody>
          <a:bodyPr>
            <a:normAutofit fontScale="90000"/>
          </a:bodyPr>
          <a:lstStyle/>
          <a:p>
            <a:pPr algn="l"/>
            <a:r>
              <a:rPr lang="pl-PL" altLang="pl-PL" sz="3200" b="1">
                <a:solidFill>
                  <a:srgbClr val="00B0F0"/>
                </a:solidFill>
              </a:rPr>
              <a:t>Sompoleńska Spółdzielnia Socjalna Nasza Przyszłość</a:t>
            </a:r>
            <a:endParaRPr lang="pl-PL" altLang="pl-PL" sz="3200" b="1">
              <a:solidFill>
                <a:srgbClr val="00B0F0"/>
              </a:solidFill>
              <a:latin typeface="Fontin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19A9BCC-06D2-43F4-817E-F7AE24DD4B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3238"/>
            <a:ext cx="5194300" cy="4464050"/>
          </a:xfrm>
        </p:spPr>
        <p:txBody>
          <a:bodyPr rtlCol="0">
            <a:noAutofit/>
          </a:bodyPr>
          <a:lstStyle/>
          <a:p>
            <a:pPr algn="just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l-PL" sz="1600" b="1" dirty="0"/>
          </a:p>
          <a:p>
            <a:pPr algn="just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l-PL" sz="1600" b="1" dirty="0"/>
              <a:t>Założyciele</a:t>
            </a:r>
            <a:r>
              <a:rPr lang="pl-PL" sz="1600" dirty="0"/>
              <a:t> –  Gmina Sompolno i Stowarzyszenie „Sady Sompolna”</a:t>
            </a:r>
          </a:p>
          <a:p>
            <a:pPr algn="just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l-PL" sz="1600" dirty="0"/>
              <a:t>Oferuje usługi w zakresie: utrzymania porządku i czystości w gminie Sompolno, wykaszania rowów i poboczy, koszenia trawników, doręczania przesyłek listowych i paczek, usługi kurierskie (usługa głównie na zlecenie gminy i jej jednostek organizacyjnych). </a:t>
            </a:r>
          </a:p>
          <a:p>
            <a:pPr algn="just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l-PL" sz="1600" dirty="0"/>
          </a:p>
          <a:p>
            <a:pPr algn="just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l-PL" sz="1600" dirty="0"/>
          </a:p>
          <a:p>
            <a:pPr marL="0" indent="0" algn="just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pl-PL" sz="1600" dirty="0">
                <a:hlinkClick r:id="rId2"/>
              </a:rPr>
              <a:t>http://naszaprzyszlosc.com/</a:t>
            </a:r>
          </a:p>
        </p:txBody>
      </p:sp>
      <p:pic>
        <p:nvPicPr>
          <p:cNvPr id="35845" name="Picture 2" descr="http://woes.pl/wp-content/uploads/2017/02/logo-nasza-przyszlosc-e1486392919691.png">
            <a:extLst>
              <a:ext uri="{FF2B5EF4-FFF2-40B4-BE49-F238E27FC236}">
                <a16:creationId xmlns:a16="http://schemas.microsoft.com/office/drawing/2014/main" id="{BDF41271-43F1-40E5-ADC8-D2F6AE61D5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2205038"/>
            <a:ext cx="152400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5" descr="https://www.kujawsko-pomorskie.pl/pliki/promocja/marka/KP_NAROZNY.jpg">
            <a:extLst>
              <a:ext uri="{FF2B5EF4-FFF2-40B4-BE49-F238E27FC236}">
                <a16:creationId xmlns:a16="http://schemas.microsoft.com/office/drawing/2014/main" id="{4FA6084B-E943-42A2-B56E-66C315147F67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0"/>
            <a:ext cx="1619672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65639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ytuł 1">
            <a:extLst>
              <a:ext uri="{FF2B5EF4-FFF2-40B4-BE49-F238E27FC236}">
                <a16:creationId xmlns:a16="http://schemas.microsoft.com/office/drawing/2014/main" id="{AE4EA94F-8F12-4716-B068-6D9D9423F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1052513"/>
            <a:ext cx="8642350" cy="869950"/>
          </a:xfrm>
        </p:spPr>
        <p:txBody>
          <a:bodyPr/>
          <a:lstStyle/>
          <a:p>
            <a:pPr algn="l"/>
            <a:r>
              <a:rPr lang="pl-PL" altLang="pl-PL" sz="3200" b="1">
                <a:solidFill>
                  <a:srgbClr val="00B0F0"/>
                </a:solidFill>
              </a:rPr>
              <a:t>Spółdzielnia Socjalna Komunalka Rzgów</a:t>
            </a:r>
            <a:endParaRPr lang="pl-PL" altLang="pl-PL" sz="3200" b="1">
              <a:solidFill>
                <a:srgbClr val="00B0F0"/>
              </a:solidFill>
              <a:latin typeface="Fontin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8365879-D681-48E3-A0AA-CE0B00ED59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3238"/>
            <a:ext cx="5843588" cy="4464050"/>
          </a:xfrm>
        </p:spPr>
        <p:txBody>
          <a:bodyPr rtlCol="0">
            <a:noAutofit/>
          </a:bodyPr>
          <a:lstStyle/>
          <a:p>
            <a:pPr algn="just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l-PL" sz="1600" b="1" dirty="0"/>
          </a:p>
          <a:p>
            <a:pPr algn="just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l-PL" sz="1600" b="1" dirty="0"/>
              <a:t>Założyciele</a:t>
            </a:r>
            <a:r>
              <a:rPr lang="pl-PL" sz="1600" dirty="0"/>
              <a:t> – </a:t>
            </a:r>
            <a:r>
              <a:rPr lang="pl-PL" sz="1600" b="1" dirty="0"/>
              <a:t> </a:t>
            </a:r>
            <a:r>
              <a:rPr lang="pl-PL" sz="1600" dirty="0"/>
              <a:t>Powiat koniński oraz gmina Rzgów</a:t>
            </a:r>
          </a:p>
          <a:p>
            <a:pPr algn="just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l-PL" sz="1600" dirty="0"/>
              <a:t>Podstawowym profilem działania podmiotu są prace związane z gospodarką komunalną, a głównie odbiór odpadów od mieszkańców gminy Rzgów. Zakres działalności spółdzielni obejmuje również usługi porządkowe, utrzymanie terenów zielonych, usługi kurierskie, a nawet opiekę nad osobami starszymi i dziećmi.</a:t>
            </a:r>
          </a:p>
          <a:p>
            <a:pPr algn="just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l-PL" sz="1600" dirty="0"/>
          </a:p>
          <a:p>
            <a:pPr marL="0" indent="0" algn="just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pl-PL" sz="1600" dirty="0">
                <a:hlinkClick r:id="rId2"/>
              </a:rPr>
              <a:t>http://komunalkarzgow.pl/</a:t>
            </a:r>
          </a:p>
        </p:txBody>
      </p:sp>
      <p:pic>
        <p:nvPicPr>
          <p:cNvPr id="36869" name="Picture 2" descr="Komunalka Rzgów - Spółdzielnia Socjalna">
            <a:extLst>
              <a:ext uri="{FF2B5EF4-FFF2-40B4-BE49-F238E27FC236}">
                <a16:creationId xmlns:a16="http://schemas.microsoft.com/office/drawing/2014/main" id="{A9FC8043-091C-45B4-8E48-2390B05C5F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2852738"/>
            <a:ext cx="20574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5" descr="https://www.kujawsko-pomorskie.pl/pliki/promocja/marka/KP_NAROZNY.jpg">
            <a:extLst>
              <a:ext uri="{FF2B5EF4-FFF2-40B4-BE49-F238E27FC236}">
                <a16:creationId xmlns:a16="http://schemas.microsoft.com/office/drawing/2014/main" id="{43AF2292-AAA4-4A10-8223-2FB7C5181E6E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0"/>
            <a:ext cx="1907704" cy="191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6806978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rot="10800000" flipV="1">
            <a:off x="395536" y="2636912"/>
            <a:ext cx="8229600" cy="1224136"/>
          </a:xfrm>
        </p:spPr>
        <p:txBody>
          <a:bodyPr>
            <a:normAutofit/>
          </a:bodyPr>
          <a:lstStyle/>
          <a:p>
            <a:r>
              <a:rPr lang="pl-PL" dirty="0"/>
              <a:t>Dziękuję za uwagę.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95536" y="4509120"/>
            <a:ext cx="8280920" cy="75294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l-PL" sz="1600" dirty="0"/>
              <a:t>Seminarium organizowane jest przez Regionalny Ośrodek Polityki Społecznej w Toruniu w ramach projektu "Koordynacja rozwoju ekonomii społecznej w województwie kujawsko-pomorskim"</a:t>
            </a:r>
          </a:p>
        </p:txBody>
      </p:sp>
      <p:pic>
        <p:nvPicPr>
          <p:cNvPr id="4" name="Obraz 3" descr="https://www.kujawsko-pomorskie.pl/pliki/promocja/marka/KP_NAROZNY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7" y="0"/>
            <a:ext cx="2699793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Z:\LOGA\Europejski Fundusz Społeczny\poziom_kolor.jpe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5517232"/>
            <a:ext cx="6277611" cy="9038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2A7D9E53-4174-48EC-BDF1-F4531CD5DE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2349500"/>
            <a:ext cx="8785225" cy="413702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Clr>
                <a:schemeClr val="tx1"/>
              </a:buClr>
              <a:defRPr/>
            </a:pPr>
            <a:r>
              <a:rPr lang="pl-PL" sz="2500" dirty="0">
                <a:latin typeface="+mj-lt"/>
              </a:rPr>
              <a:t>Bardziej efektywna realizacja zadań usług użyteczności publicznej</a:t>
            </a:r>
          </a:p>
          <a:p>
            <a:pPr fontAlgn="auto">
              <a:spcAft>
                <a:spcPts val="0"/>
              </a:spcAft>
              <a:buClr>
                <a:schemeClr val="tx1"/>
              </a:buClr>
              <a:defRPr/>
            </a:pPr>
            <a:r>
              <a:rPr lang="pl-PL" sz="2500" dirty="0">
                <a:latin typeface="+mj-lt"/>
              </a:rPr>
              <a:t>Większy wpływ na jakość wykonywanych usług użyteczności publicznej</a:t>
            </a:r>
          </a:p>
          <a:p>
            <a:pPr fontAlgn="auto">
              <a:spcAft>
                <a:spcPts val="0"/>
              </a:spcAft>
              <a:buClr>
                <a:schemeClr val="tx1"/>
              </a:buClr>
              <a:defRPr/>
            </a:pPr>
            <a:r>
              <a:rPr lang="pl-PL" sz="2500" dirty="0">
                <a:latin typeface="+mj-lt"/>
              </a:rPr>
              <a:t>Możliwość tworzenia miejsc stałych miejsc pracy dla mieszkańców</a:t>
            </a:r>
          </a:p>
          <a:p>
            <a:pPr fontAlgn="auto">
              <a:spcAft>
                <a:spcPts val="0"/>
              </a:spcAft>
              <a:buClr>
                <a:schemeClr val="tx1"/>
              </a:buClr>
              <a:defRPr/>
            </a:pPr>
            <a:r>
              <a:rPr lang="pl-PL" sz="2500" dirty="0">
                <a:latin typeface="+mj-lt"/>
              </a:rPr>
              <a:t>Realizacja zadań własnych </a:t>
            </a:r>
            <a:r>
              <a:rPr lang="pl-PL" sz="2500" dirty="0" err="1">
                <a:latin typeface="+mj-lt"/>
              </a:rPr>
              <a:t>jst</a:t>
            </a:r>
            <a:endParaRPr lang="pl-PL" sz="2500" dirty="0">
              <a:latin typeface="+mj-lt"/>
            </a:endParaRPr>
          </a:p>
          <a:p>
            <a:pPr fontAlgn="auto">
              <a:spcAft>
                <a:spcPts val="0"/>
              </a:spcAft>
              <a:buClr>
                <a:schemeClr val="tx1"/>
              </a:buClr>
              <a:defRPr/>
            </a:pPr>
            <a:r>
              <a:rPr lang="pl-PL" sz="2500" dirty="0">
                <a:latin typeface="+mj-lt"/>
              </a:rPr>
              <a:t>Pewność, że wydane przez samorząd środki na realizacje zadań zasilą lokalną gospodarkę poprzez ich ponowną inwestycje i lokalne wydatki. </a:t>
            </a:r>
          </a:p>
          <a:p>
            <a:pPr marL="0" indent="0" fontAlgn="auto"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None/>
              <a:defRPr/>
            </a:pPr>
            <a:endParaRPr lang="pl-PL" sz="2500" dirty="0">
              <a:latin typeface="+mj-lt"/>
            </a:endParaRPr>
          </a:p>
        </p:txBody>
      </p:sp>
      <p:sp>
        <p:nvSpPr>
          <p:cNvPr id="18435" name="Tytuł 1">
            <a:extLst>
              <a:ext uri="{FF2B5EF4-FFF2-40B4-BE49-F238E27FC236}">
                <a16:creationId xmlns:a16="http://schemas.microsoft.com/office/drawing/2014/main" id="{2C874C5E-29D4-400A-9716-C5CBFE560634}"/>
              </a:ext>
            </a:extLst>
          </p:cNvPr>
          <p:cNvSpPr txBox="1">
            <a:spLocks/>
          </p:cNvSpPr>
          <p:nvPr/>
        </p:nvSpPr>
        <p:spPr bwMode="auto">
          <a:xfrm>
            <a:off x="179388" y="908050"/>
            <a:ext cx="8713787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pl-PL" altLang="pl-PL" sz="3000" b="1">
                <a:latin typeface="Calibri" panose="020F0502020204030204" pitchFamily="34" charset="0"/>
              </a:rPr>
              <a:t>Korzyści wynikające ze współpracy z PS wg przedstawicieli samorządów</a:t>
            </a:r>
          </a:p>
        </p:txBody>
      </p:sp>
      <p:pic>
        <p:nvPicPr>
          <p:cNvPr id="5" name="Obraz 4" descr="https://www.kujawsko-pomorskie.pl/pliki/promocja/marka/KP_NAROZNY.jpg">
            <a:extLst>
              <a:ext uri="{FF2B5EF4-FFF2-40B4-BE49-F238E27FC236}">
                <a16:creationId xmlns:a16="http://schemas.microsoft.com/office/drawing/2014/main" id="{0BECB3C6-2C14-4542-8161-7848485EE22E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0"/>
            <a:ext cx="1187624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051288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ymbol zastępczy zawartości 1">
            <a:extLst>
              <a:ext uri="{FF2B5EF4-FFF2-40B4-BE49-F238E27FC236}">
                <a16:creationId xmlns:a16="http://schemas.microsoft.com/office/drawing/2014/main" id="{4C3952C0-38DF-4A34-AD6F-84A303F6E9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1325" y="1700213"/>
            <a:ext cx="8229600" cy="4138612"/>
          </a:xfrm>
        </p:spPr>
        <p:txBody>
          <a:bodyPr/>
          <a:lstStyle/>
          <a:p>
            <a:pPr>
              <a:buClr>
                <a:srgbClr val="FF0000"/>
              </a:buClr>
            </a:pPr>
            <a:r>
              <a:rPr lang="pl-PL" altLang="pl-PL" sz="1900"/>
              <a:t>Bardziej społecznie odpowiedzialne wykorzystanie zasobów samorządu i potencjału jego mieszkańców.</a:t>
            </a:r>
          </a:p>
          <a:p>
            <a:pPr>
              <a:buClr>
                <a:srgbClr val="FF0000"/>
              </a:buClr>
            </a:pPr>
            <a:r>
              <a:rPr lang="pl-PL" altLang="pl-PL" sz="1900"/>
              <a:t>Możliwość osiągania celów społecznych, środowiskowych czy zatrudnieniowych poprzez inwestowanie w lokalny ekosystem ekonomii społecznej.</a:t>
            </a:r>
          </a:p>
          <a:p>
            <a:pPr>
              <a:buClr>
                <a:srgbClr val="FF0000"/>
              </a:buClr>
            </a:pPr>
            <a:r>
              <a:rPr lang="pl-PL" altLang="pl-PL" sz="1900"/>
              <a:t>Zwiększenie konkurencyjności i efektywności na lokalnym rynku poprzez wyrównywanie szans. </a:t>
            </a:r>
          </a:p>
          <a:p>
            <a:pPr>
              <a:buClr>
                <a:srgbClr val="FF0000"/>
              </a:buClr>
            </a:pPr>
            <a:r>
              <a:rPr lang="pl-PL" altLang="pl-PL" sz="1900"/>
              <a:t>Zwiększenie jakości i dostępu do usług interesu ogólnego.</a:t>
            </a:r>
          </a:p>
          <a:p>
            <a:pPr>
              <a:buClr>
                <a:srgbClr val="FF0000"/>
              </a:buClr>
            </a:pPr>
            <a:r>
              <a:rPr lang="pl-PL" altLang="pl-PL" sz="1900"/>
              <a:t>Zwiększenie świadomości mieszkańców na temat ważnych celów społecznych dla samorządu.</a:t>
            </a:r>
          </a:p>
          <a:p>
            <a:pPr>
              <a:buClr>
                <a:srgbClr val="FF0000"/>
              </a:buClr>
            </a:pPr>
            <a:r>
              <a:rPr lang="pl-PL" altLang="pl-PL" sz="1900"/>
              <a:t>Partycypacyjny charakter współpracy i angażowania lokalnych społeczności poprzez mądre zarządzanie zasobami. </a:t>
            </a:r>
          </a:p>
          <a:p>
            <a:pPr>
              <a:buClr>
                <a:srgbClr val="FF0000"/>
              </a:buClr>
            </a:pPr>
            <a:endParaRPr lang="pl-PL" altLang="pl-PL" sz="1900"/>
          </a:p>
          <a:p>
            <a:pPr>
              <a:buClr>
                <a:srgbClr val="FF0000"/>
              </a:buClr>
            </a:pPr>
            <a:endParaRPr lang="pl-PL" altLang="pl-PL" sz="1900"/>
          </a:p>
          <a:p>
            <a:pPr>
              <a:buClr>
                <a:srgbClr val="FF0000"/>
              </a:buClr>
            </a:pPr>
            <a:endParaRPr lang="pl-PL" altLang="pl-PL" sz="1900"/>
          </a:p>
          <a:p>
            <a:pPr>
              <a:buClr>
                <a:srgbClr val="FF0000"/>
              </a:buClr>
            </a:pPr>
            <a:endParaRPr lang="pl-PL" altLang="pl-PL" sz="1900"/>
          </a:p>
          <a:p>
            <a:pPr>
              <a:buClr>
                <a:srgbClr val="FF0000"/>
              </a:buClr>
            </a:pPr>
            <a:endParaRPr lang="pl-PL" altLang="pl-PL" sz="2000"/>
          </a:p>
          <a:p>
            <a:endParaRPr lang="pl-PL" altLang="pl-PL" sz="2200"/>
          </a:p>
          <a:p>
            <a:endParaRPr lang="pl-PL" altLang="pl-PL" sz="2200"/>
          </a:p>
        </p:txBody>
      </p:sp>
      <p:sp>
        <p:nvSpPr>
          <p:cNvPr id="19459" name="Tytuł 1">
            <a:extLst>
              <a:ext uri="{FF2B5EF4-FFF2-40B4-BE49-F238E27FC236}">
                <a16:creationId xmlns:a16="http://schemas.microsoft.com/office/drawing/2014/main" id="{55F3C427-7A64-4FDB-87C4-D882E275EEE6}"/>
              </a:ext>
            </a:extLst>
          </p:cNvPr>
          <p:cNvSpPr txBox="1">
            <a:spLocks/>
          </p:cNvSpPr>
          <p:nvPr/>
        </p:nvSpPr>
        <p:spPr bwMode="auto">
          <a:xfrm>
            <a:off x="473075" y="549275"/>
            <a:ext cx="77724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3000" b="1" i="1">
                <a:latin typeface="Calibri" panose="020F0502020204030204" pitchFamily="34" charset="0"/>
              </a:rPr>
              <a:t>Korzyści wynikające ze współpracy z PS wg przedstawicieli samorządów</a:t>
            </a:r>
          </a:p>
        </p:txBody>
      </p:sp>
      <p:pic>
        <p:nvPicPr>
          <p:cNvPr id="5" name="Obraz 4" descr="https://www.kujawsko-pomorskie.pl/pliki/promocja/marka/KP_NAROZNY.jpg">
            <a:extLst>
              <a:ext uri="{FF2B5EF4-FFF2-40B4-BE49-F238E27FC236}">
                <a16:creationId xmlns:a16="http://schemas.microsoft.com/office/drawing/2014/main" id="{0FDECF91-0AF1-4129-903B-B8762CFF131F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0"/>
            <a:ext cx="1259632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93950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C5849DB-1FAE-4011-BA5D-5C6C5EEC0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br>
              <a:rPr lang="pl-PL" dirty="0">
                <a:latin typeface="Lato"/>
              </a:rPr>
            </a:br>
            <a:r>
              <a:rPr lang="pl-PL" dirty="0">
                <a:latin typeface="Lato"/>
              </a:rPr>
              <a:t>Wyzwania dla wspólnot samorządowych</a:t>
            </a:r>
          </a:p>
        </p:txBody>
      </p:sp>
      <p:sp>
        <p:nvSpPr>
          <p:cNvPr id="22531" name="Symbol zastępczy zawartości 2">
            <a:extLst>
              <a:ext uri="{FF2B5EF4-FFF2-40B4-BE49-F238E27FC236}">
                <a16:creationId xmlns:a16="http://schemas.microsoft.com/office/drawing/2014/main" id="{FDBF7E51-B087-48B8-879C-D876BF3A64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altLang="pl-PL" dirty="0">
              <a:latin typeface="Lato" pitchFamily="34" charset="0"/>
            </a:endParaRPr>
          </a:p>
          <a:p>
            <a:r>
              <a:rPr lang="pl-PL" altLang="pl-PL" dirty="0">
                <a:latin typeface="Lato" pitchFamily="34" charset="0"/>
              </a:rPr>
              <a:t>Zwiększenie współpracy pomiędzy mieszkańcami a PS</a:t>
            </a:r>
          </a:p>
          <a:p>
            <a:r>
              <a:rPr lang="pl-PL" altLang="pl-PL" dirty="0">
                <a:latin typeface="Lato" pitchFamily="34" charset="0"/>
              </a:rPr>
              <a:t>Zwiększenie świadomości mieszkańców nt. znaczenia inicjatyw ES</a:t>
            </a:r>
          </a:p>
          <a:p>
            <a:r>
              <a:rPr lang="pl-PL" altLang="pl-PL" dirty="0">
                <a:latin typeface="Lato" pitchFamily="34" charset="0"/>
              </a:rPr>
              <a:t>Zwiększenie działań edukacyjnych dla ES</a:t>
            </a:r>
          </a:p>
          <a:p>
            <a:r>
              <a:rPr lang="pl-PL" altLang="pl-PL" dirty="0">
                <a:latin typeface="Lato" pitchFamily="34" charset="0"/>
              </a:rPr>
              <a:t>Zwiększenie wiedzy nt. wpływu es na lokalną społeczność</a:t>
            </a:r>
          </a:p>
        </p:txBody>
      </p:sp>
      <p:pic>
        <p:nvPicPr>
          <p:cNvPr id="5" name="Obraz 4" descr="https://www.kujawsko-pomorskie.pl/pliki/promocja/marka/KP_NAROZNY.jpg">
            <a:extLst>
              <a:ext uri="{FF2B5EF4-FFF2-40B4-BE49-F238E27FC236}">
                <a16:creationId xmlns:a16="http://schemas.microsoft.com/office/drawing/2014/main" id="{AAB2D8B9-8911-44B0-8949-409A900A0D72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0"/>
            <a:ext cx="1403648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370186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EC4594C-7609-408D-AD4C-7D3C61414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52513"/>
            <a:ext cx="8229600" cy="5073650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pl-PL" sz="3600" b="1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Co może blokować rozwój PS?</a:t>
            </a:r>
          </a:p>
          <a:p>
            <a:pPr marL="514350" indent="-514350" fontAlgn="auto">
              <a:spcAft>
                <a:spcPts val="0"/>
              </a:spcAft>
              <a:buFont typeface="Arial" panose="020B0604020202020204" pitchFamily="34" charset="0"/>
              <a:buAutoNum type="arabicPeriod"/>
              <a:defRPr/>
            </a:pPr>
            <a:endParaRPr lang="pl-PL" sz="2800" b="1" dirty="0">
              <a:latin typeface="+mj-lt"/>
            </a:endParaRPr>
          </a:p>
          <a:p>
            <a:pPr marL="514350" indent="-514350" fontAlgn="auto">
              <a:spcAft>
                <a:spcPts val="0"/>
              </a:spcAft>
              <a:buFont typeface="Arial" panose="020B0604020202020204" pitchFamily="34" charset="0"/>
              <a:buAutoNum type="arabicPeriod"/>
              <a:defRPr/>
            </a:pPr>
            <a:r>
              <a:rPr lang="pl-PL" sz="2800" b="1" dirty="0">
                <a:latin typeface="+mj-lt"/>
              </a:rPr>
              <a:t>Lokal</a:t>
            </a:r>
          </a:p>
          <a:p>
            <a:pPr marL="514350" indent="-514350" fontAlgn="auto">
              <a:spcAft>
                <a:spcPts val="0"/>
              </a:spcAft>
              <a:buFont typeface="Arial" panose="020B0604020202020204" pitchFamily="34" charset="0"/>
              <a:buAutoNum type="arabicPeriod"/>
              <a:defRPr/>
            </a:pPr>
            <a:r>
              <a:rPr lang="pl-PL" sz="2800" b="1" dirty="0">
                <a:latin typeface="+mj-lt"/>
              </a:rPr>
              <a:t>Inwestycje</a:t>
            </a:r>
          </a:p>
          <a:p>
            <a:pPr marL="514350" indent="-514350" fontAlgn="auto">
              <a:spcAft>
                <a:spcPts val="0"/>
              </a:spcAft>
              <a:buFont typeface="Arial" panose="020B0604020202020204" pitchFamily="34" charset="0"/>
              <a:buAutoNum type="arabicPeriod"/>
              <a:defRPr/>
            </a:pPr>
            <a:r>
              <a:rPr lang="pl-PL" sz="2800" b="1" dirty="0">
                <a:latin typeface="+mj-lt"/>
              </a:rPr>
              <a:t>Poręczenia</a:t>
            </a:r>
          </a:p>
          <a:p>
            <a:pPr marL="514350" indent="-514350" fontAlgn="auto">
              <a:spcAft>
                <a:spcPts val="0"/>
              </a:spcAft>
              <a:buFont typeface="Arial"/>
              <a:buAutoNum type="arabicPeriod"/>
              <a:defRPr/>
            </a:pPr>
            <a:r>
              <a:rPr lang="pl-PL" sz="2800" b="1" dirty="0">
                <a:latin typeface="+mj-lt"/>
              </a:rPr>
              <a:t>Zlecenia</a:t>
            </a:r>
          </a:p>
          <a:p>
            <a:pPr marL="514350" indent="-514350" fontAlgn="auto">
              <a:spcAft>
                <a:spcPts val="0"/>
              </a:spcAft>
              <a:buFont typeface="Arial" panose="020B0604020202020204" pitchFamily="34" charset="0"/>
              <a:buAutoNum type="arabicPeriod"/>
              <a:defRPr/>
            </a:pPr>
            <a:r>
              <a:rPr lang="pl-PL" sz="2800" b="1" dirty="0">
                <a:latin typeface="+mj-lt"/>
              </a:rPr>
              <a:t>Doświadczenie</a:t>
            </a:r>
          </a:p>
          <a:p>
            <a:pPr marL="514350" indent="-514350" fontAlgn="auto">
              <a:spcAft>
                <a:spcPts val="0"/>
              </a:spcAft>
              <a:buFont typeface="Arial" panose="020B0604020202020204" pitchFamily="34" charset="0"/>
              <a:buAutoNum type="arabicPeriod"/>
              <a:defRPr/>
            </a:pPr>
            <a:r>
              <a:rPr lang="pl-PL" sz="2800" b="1" dirty="0">
                <a:latin typeface="+mj-lt"/>
              </a:rPr>
              <a:t>Inne</a:t>
            </a:r>
          </a:p>
        </p:txBody>
      </p:sp>
      <p:pic>
        <p:nvPicPr>
          <p:cNvPr id="4" name="Obraz 3" descr="https://www.kujawsko-pomorskie.pl/pliki/promocja/marka/KP_NAROZNY.jpg">
            <a:extLst>
              <a:ext uri="{FF2B5EF4-FFF2-40B4-BE49-F238E27FC236}">
                <a16:creationId xmlns:a16="http://schemas.microsoft.com/office/drawing/2014/main" id="{6D536F48-D36E-4A4A-A444-4FD5BAB88DF9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0"/>
            <a:ext cx="1187624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715465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ymbol zastępczy zawartości 1">
            <a:extLst>
              <a:ext uri="{FF2B5EF4-FFF2-40B4-BE49-F238E27FC236}">
                <a16:creationId xmlns:a16="http://schemas.microsoft.com/office/drawing/2014/main" id="{A39029FF-EE3C-4B12-9753-EE7AF76F35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750" y="1628775"/>
            <a:ext cx="8229600" cy="4670425"/>
          </a:xfrm>
        </p:spPr>
        <p:txBody>
          <a:bodyPr/>
          <a:lstStyle/>
          <a:p>
            <a:pPr>
              <a:buClr>
                <a:srgbClr val="FF0000"/>
              </a:buClr>
            </a:pPr>
            <a:r>
              <a:rPr lang="pl-PL" altLang="pl-PL" sz="1900" dirty="0"/>
              <a:t>Krajowy Program Rozwoju Ekonomii Społecznej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pl-PL" altLang="pl-PL" sz="1800" dirty="0"/>
              <a:t>35 tys. miejsc pracy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pl-PL" altLang="pl-PL" sz="1800" dirty="0"/>
              <a:t>1,1 mld zł 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pl-PL" altLang="pl-PL" sz="1800" dirty="0"/>
              <a:t>Społ. Odp. </a:t>
            </a:r>
            <a:r>
              <a:rPr lang="pl-PL" altLang="pl-PL" sz="1800" dirty="0" err="1"/>
              <a:t>Teryt</a:t>
            </a:r>
            <a:r>
              <a:rPr lang="pl-PL" altLang="pl-PL" sz="1800" dirty="0"/>
              <a:t>.</a:t>
            </a:r>
          </a:p>
          <a:p>
            <a:pPr>
              <a:buClr>
                <a:srgbClr val="FF0000"/>
              </a:buClr>
            </a:pPr>
            <a:r>
              <a:rPr lang="pl-PL" altLang="pl-PL" sz="1900" dirty="0"/>
              <a:t>Projekt ustawy o Ekonomii Społecznej i Solidarnej</a:t>
            </a:r>
          </a:p>
          <a:p>
            <a:pPr>
              <a:buClr>
                <a:srgbClr val="FF0000"/>
              </a:buClr>
            </a:pPr>
            <a:r>
              <a:rPr lang="pl-PL" altLang="pl-PL" sz="1900" dirty="0">
                <a:solidFill>
                  <a:srgbClr val="000000"/>
                </a:solidFill>
              </a:rPr>
              <a:t>Regionalne Programy Operacyjne (5,7mld zł) </a:t>
            </a:r>
          </a:p>
          <a:p>
            <a:pPr>
              <a:buClr>
                <a:srgbClr val="FF0000"/>
              </a:buClr>
            </a:pPr>
            <a:r>
              <a:rPr lang="pl-PL" altLang="pl-PL" sz="1900" dirty="0">
                <a:solidFill>
                  <a:srgbClr val="000000"/>
                </a:solidFill>
              </a:rPr>
              <a:t>Europejski Fundusz Społeczny: projekty w zakresie usług – wartość od 4 do 5 mld zł</a:t>
            </a:r>
          </a:p>
          <a:p>
            <a:pPr>
              <a:buClr>
                <a:srgbClr val="FF0000"/>
              </a:buClr>
            </a:pPr>
            <a:r>
              <a:rPr lang="pl-PL" altLang="pl-PL" sz="1900" dirty="0">
                <a:solidFill>
                  <a:srgbClr val="000000"/>
                </a:solidFill>
              </a:rPr>
              <a:t>Budżety JST - zakup usług w trybie zamówień publicznych – wartość: od 75 do 95 mld zł. </a:t>
            </a:r>
          </a:p>
          <a:p>
            <a:pPr>
              <a:buClr>
                <a:srgbClr val="FF0000"/>
              </a:buClr>
            </a:pPr>
            <a:r>
              <a:rPr lang="pl-PL" altLang="pl-PL" sz="1900" dirty="0">
                <a:solidFill>
                  <a:srgbClr val="000000"/>
                </a:solidFill>
              </a:rPr>
              <a:t>Budżety JST - zadania zlecane w trybie pożytku publicznego – wartość: od 7,5 do 10 mld zł. </a:t>
            </a:r>
          </a:p>
          <a:p>
            <a:pPr>
              <a:buClr>
                <a:srgbClr val="FF0000"/>
              </a:buClr>
            </a:pPr>
            <a:r>
              <a:rPr lang="pl-PL" altLang="pl-PL" sz="1900" dirty="0">
                <a:solidFill>
                  <a:srgbClr val="000000"/>
                </a:solidFill>
              </a:rPr>
              <a:t>Zalecenia w sprawie uwzględniania przez administrację rządową aspektów społecznych w zamówieniach publicznych</a:t>
            </a:r>
          </a:p>
          <a:p>
            <a:pPr>
              <a:buClr>
                <a:srgbClr val="FF0000"/>
              </a:buClr>
            </a:pPr>
            <a:endParaRPr lang="pl-PL" altLang="pl-PL" sz="2000" dirty="0"/>
          </a:p>
          <a:p>
            <a:endParaRPr lang="pl-PL" altLang="pl-PL" sz="2200" dirty="0"/>
          </a:p>
          <a:p>
            <a:endParaRPr lang="pl-PL" altLang="pl-PL" sz="2200" dirty="0"/>
          </a:p>
        </p:txBody>
      </p:sp>
      <p:sp>
        <p:nvSpPr>
          <p:cNvPr id="5123" name="Tytuł 1">
            <a:extLst>
              <a:ext uri="{FF2B5EF4-FFF2-40B4-BE49-F238E27FC236}">
                <a16:creationId xmlns:a16="http://schemas.microsoft.com/office/drawing/2014/main" id="{5028D3A6-B597-4256-BE24-B4AE53175640}"/>
              </a:ext>
            </a:extLst>
          </p:cNvPr>
          <p:cNvSpPr txBox="1">
            <a:spLocks/>
          </p:cNvSpPr>
          <p:nvPr/>
        </p:nvSpPr>
        <p:spPr bwMode="auto">
          <a:xfrm>
            <a:off x="457200" y="908050"/>
            <a:ext cx="7772400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3000" b="1">
                <a:latin typeface="Calibri" panose="020F0502020204030204" pitchFamily="34" charset="0"/>
              </a:rPr>
              <a:t>Kontekst: dlaczego? </a:t>
            </a:r>
          </a:p>
        </p:txBody>
      </p:sp>
      <p:pic>
        <p:nvPicPr>
          <p:cNvPr id="5" name="Obraz 4" descr="https://www.kujawsko-pomorskie.pl/pliki/promocja/marka/KP_NAROZNY.jpg">
            <a:extLst>
              <a:ext uri="{FF2B5EF4-FFF2-40B4-BE49-F238E27FC236}">
                <a16:creationId xmlns:a16="http://schemas.microsoft.com/office/drawing/2014/main" id="{45C79F54-98AB-418D-A5BF-03A9394833BC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0"/>
            <a:ext cx="1907704" cy="191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511317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8E0868E-733E-434F-B3DA-CF51F6619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836613"/>
            <a:ext cx="8229600" cy="99853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l-PL" sz="2500" dirty="0">
                <a:solidFill>
                  <a:srgbClr val="00B0F0"/>
                </a:solidFill>
                <a:latin typeface="Fontin"/>
              </a:rPr>
              <a:t>Cel operacyjny 1: </a:t>
            </a:r>
            <a:r>
              <a:rPr lang="pl-PL" sz="2500" b="1" dirty="0">
                <a:solidFill>
                  <a:srgbClr val="00B0F0"/>
                </a:solidFill>
                <a:latin typeface="Fontin"/>
              </a:rPr>
              <a:t>Wzmocnienie roli podmiotów ekonomii</a:t>
            </a:r>
            <a:br>
              <a:rPr lang="pl-PL" sz="2500" b="1" dirty="0">
                <a:solidFill>
                  <a:srgbClr val="00B0F0"/>
                </a:solidFill>
                <a:latin typeface="Fontin"/>
              </a:rPr>
            </a:br>
            <a:r>
              <a:rPr lang="pl-PL" sz="2500" b="1" dirty="0">
                <a:solidFill>
                  <a:srgbClr val="00B0F0"/>
                </a:solidFill>
                <a:latin typeface="Fontin"/>
              </a:rPr>
              <a:t>społecznej we wspólnotach samorządowych.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664A97F-D290-490F-BA9D-B1FAD1FEB0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850" y="1916113"/>
            <a:ext cx="8569325" cy="4525962"/>
          </a:xfrm>
        </p:spPr>
        <p:txBody>
          <a:bodyPr rtlCol="0">
            <a:normAutofit fontScale="92500" lnSpcReduction="10000"/>
          </a:bodyPr>
          <a:lstStyle/>
          <a:p>
            <a:pPr marL="0" indent="0" algn="just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pl-PL" dirty="0"/>
              <a:t>Jednym z warunków koniecznych rozwoju ekonomii społecznej jest jej </a:t>
            </a:r>
            <a:r>
              <a:rPr lang="pl-PL" u="sng" dirty="0"/>
              <a:t>trwałe i wieloaspektowe osadzenie</a:t>
            </a:r>
            <a:r>
              <a:rPr lang="pl-PL" dirty="0"/>
              <a:t> i </a:t>
            </a:r>
            <a:r>
              <a:rPr lang="pl-PL" u="sng" dirty="0"/>
              <a:t>zakorzenienie</a:t>
            </a:r>
            <a:r>
              <a:rPr lang="pl-PL" dirty="0"/>
              <a:t> </a:t>
            </a:r>
            <a:r>
              <a:rPr lang="pl-PL" u="sng" dirty="0"/>
              <a:t>we wspólnocie samorządowej</a:t>
            </a:r>
            <a:r>
              <a:rPr lang="pl-PL" dirty="0"/>
              <a:t>. </a:t>
            </a:r>
          </a:p>
          <a:p>
            <a:pPr marL="0" indent="0" algn="just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pl-PL" dirty="0"/>
              <a:t>Jak wynika z badań oraz doświadczeń przedsiębiorców, silne powiązania podmiotów ekonomii społecznej z lokalnymi aktorami, takimi jak administracja, przedsiębiorcy i organizacje obywatelskie, są jednym z podstawowych czynników jej potencjalnego gospodarczego i społecznego sukcesu.</a:t>
            </a:r>
          </a:p>
        </p:txBody>
      </p:sp>
      <p:pic>
        <p:nvPicPr>
          <p:cNvPr id="5" name="Obraz 4" descr="https://www.kujawsko-pomorskie.pl/pliki/promocja/marka/KP_NAROZNY.jpg">
            <a:extLst>
              <a:ext uri="{FF2B5EF4-FFF2-40B4-BE49-F238E27FC236}">
                <a16:creationId xmlns:a16="http://schemas.microsoft.com/office/drawing/2014/main" id="{0E9C58F5-E357-4597-81A5-939EC2DD0513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0"/>
            <a:ext cx="1259632" cy="99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06576925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</TotalTime>
  <Words>1371</Words>
  <Application>Microsoft Office PowerPoint</Application>
  <PresentationFormat>Pokaz na ekranie (4:3)</PresentationFormat>
  <Paragraphs>232</Paragraphs>
  <Slides>35</Slides>
  <Notes>3</Notes>
  <HiddenSlides>0</HiddenSlides>
  <MMClips>0</MMClips>
  <ScaleCrop>false</ScaleCrop>
  <HeadingPairs>
    <vt:vector size="8" baseType="variant">
      <vt:variant>
        <vt:lpstr>Używane czcionki</vt:lpstr>
      </vt:variant>
      <vt:variant>
        <vt:i4>8</vt:i4>
      </vt:variant>
      <vt:variant>
        <vt:lpstr>Motyw</vt:lpstr>
      </vt:variant>
      <vt:variant>
        <vt:i4>1</vt:i4>
      </vt:variant>
      <vt:variant>
        <vt:lpstr>Osadzone serwery OLE</vt:lpstr>
      </vt:variant>
      <vt:variant>
        <vt:i4>1</vt:i4>
      </vt:variant>
      <vt:variant>
        <vt:lpstr>Tytuły slajdów</vt:lpstr>
      </vt:variant>
      <vt:variant>
        <vt:i4>35</vt:i4>
      </vt:variant>
    </vt:vector>
  </HeadingPairs>
  <TitlesOfParts>
    <vt:vector size="45" baseType="lpstr">
      <vt:lpstr>MS Gothic</vt:lpstr>
      <vt:lpstr>Arial</vt:lpstr>
      <vt:lpstr>Arial Narrow</vt:lpstr>
      <vt:lpstr>Calibri</vt:lpstr>
      <vt:lpstr>Fontin</vt:lpstr>
      <vt:lpstr>Lato</vt:lpstr>
      <vt:lpstr>Verdana</vt:lpstr>
      <vt:lpstr>Wingdings</vt:lpstr>
      <vt:lpstr>Motyw pakietu Office</vt:lpstr>
      <vt:lpstr>Microsoft Excel Chart</vt:lpstr>
      <vt:lpstr>Seminarium  „Współpraca jednostek samorządu terytorialnego  z podmiotami ekonomii społecznej”</vt:lpstr>
      <vt:lpstr>Społecznie odpowiedzialne zlecanie zadań publicznych.   Współpraca jednostek samorządu terytorialnego  i podmiotów ekonomii społecznej</vt:lpstr>
      <vt:lpstr>Prezentacja programu PowerPoint</vt:lpstr>
      <vt:lpstr>Prezentacja programu PowerPoint</vt:lpstr>
      <vt:lpstr>Prezentacja programu PowerPoint</vt:lpstr>
      <vt:lpstr> Wyzwania dla wspólnot samorządowych</vt:lpstr>
      <vt:lpstr>Prezentacja programu PowerPoint</vt:lpstr>
      <vt:lpstr>Prezentacja programu PowerPoint</vt:lpstr>
      <vt:lpstr>Cel operacyjny 1: Wzmocnienie roli podmiotów ekonomii społecznej we wspólnotach samorządowych.</vt:lpstr>
      <vt:lpstr> Społecznie odpowiedzialny samorząd  </vt:lpstr>
      <vt:lpstr>Prezentacja programu PowerPoint</vt:lpstr>
      <vt:lpstr>Prezentacja programu PowerPoint</vt:lpstr>
      <vt:lpstr>Polityka UE</vt:lpstr>
      <vt:lpstr>Komunikat: Skuteczne zamówienia publiczne dla Europy</vt:lpstr>
      <vt:lpstr> Trendy CSR: 2015 – 2020 </vt:lpstr>
      <vt:lpstr>Prezentacja programu PowerPoint</vt:lpstr>
      <vt:lpstr>Prezentacja programu PowerPoint</vt:lpstr>
      <vt:lpstr>Rozwiązania prospołeczne po nowelizacji z dnia  22 czerwca 2016 r.</vt:lpstr>
      <vt:lpstr>Potencjał klauzul społecznych   Dane statystyczne</vt:lpstr>
      <vt:lpstr>Prezentacja programu PowerPoint</vt:lpstr>
      <vt:lpstr>Wybrane narzędzie w ustawie o SpS</vt:lpstr>
      <vt:lpstr>Przykłady przedsiębiorstw społecznych współpracujących z samorządem</vt:lpstr>
      <vt:lpstr>Zielona Piła </vt:lpstr>
      <vt:lpstr>Wspólny Sukces </vt:lpstr>
      <vt:lpstr> Poznanianka </vt:lpstr>
      <vt:lpstr>Kostrzynianka</vt:lpstr>
      <vt:lpstr>  Wykon</vt:lpstr>
      <vt:lpstr>Poryw </vt:lpstr>
      <vt:lpstr> Stara Łubianka</vt:lpstr>
      <vt:lpstr>Powrócisz Tu </vt:lpstr>
      <vt:lpstr>Kujawianka </vt:lpstr>
      <vt:lpstr> Communal service</vt:lpstr>
      <vt:lpstr>Sompoleńska Spółdzielnia Socjalna Nasza Przyszłość</vt:lpstr>
      <vt:lpstr>Spółdzielnia Socjalna Komunalka Rzgów</vt:lpstr>
      <vt:lpstr>Dziękuję za uwagę.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aszumski</dc:creator>
  <cp:lastModifiedBy>z</cp:lastModifiedBy>
  <cp:revision>23</cp:revision>
  <dcterms:created xsi:type="dcterms:W3CDTF">2017-11-28T14:20:49Z</dcterms:created>
  <dcterms:modified xsi:type="dcterms:W3CDTF">2018-01-15T14:50:41Z</dcterms:modified>
</cp:coreProperties>
</file>