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7" r:id="rId9"/>
    <p:sldId id="263" r:id="rId10"/>
    <p:sldId id="264" r:id="rId11"/>
    <p:sldId id="265" r:id="rId12"/>
    <p:sldId id="266" r:id="rId13"/>
  </p:sldIdLst>
  <p:sldSz cx="9144000" cy="6858000" type="screen4x3"/>
  <p:notesSz cx="6797675" cy="987425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FA571-1E2B-4386-B95B-072D13B29AA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78A7EC-C9AD-4FBC-946E-6A6E147FA39A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9C890-4FD9-4433-915E-F96C3AF173DE}" type="datetimeFigureOut">
              <a:rPr lang="pl-PL" smtClean="0"/>
              <a:t>07.05.2018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46F477-5416-43D3-9BF3-855F2F42D32B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mailto:owes@ekspert-kujawy.pl" TargetMode="External"/><Relationship Id="rId3" Type="http://schemas.openxmlformats.org/officeDocument/2006/relationships/hyperlink" Target="http://www.kpowes.org.pl/" TargetMode="External"/><Relationship Id="rId7" Type="http://schemas.openxmlformats.org/officeDocument/2006/relationships/hyperlink" Target="http://www.owies.eu/" TargetMode="External"/><Relationship Id="rId2" Type="http://schemas.openxmlformats.org/officeDocument/2006/relationships/hyperlink" Target="mailto:biuro@kpowes.org.p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biuro@owies.eu" TargetMode="External"/><Relationship Id="rId5" Type="http://schemas.openxmlformats.org/officeDocument/2006/relationships/hyperlink" Target="http://es.rops.torun.pl/ekonomia-spoleczna.com.pl" TargetMode="External"/><Relationship Id="rId10" Type="http://schemas.openxmlformats.org/officeDocument/2006/relationships/hyperlink" Target="mailto:owes@byd.pl" TargetMode="External"/><Relationship Id="rId4" Type="http://schemas.openxmlformats.org/officeDocument/2006/relationships/hyperlink" Target="mailto:owes@ekonomia-spoleczna.com.pl" TargetMode="External"/><Relationship Id="rId9" Type="http://schemas.openxmlformats.org/officeDocument/2006/relationships/hyperlink" Target="http://kpces.pl/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640960" cy="2666727"/>
          </a:xfrm>
        </p:spPr>
        <p:txBody>
          <a:bodyPr>
            <a:normAutofit fontScale="90000"/>
          </a:bodyPr>
          <a:lstStyle/>
          <a:p>
            <a:r>
              <a:rPr lang="pl-PL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Spotkanie sieciujące Zakłady Aktywności Zawodowej z terenu województwa kujawsko-pomorskiego</a:t>
            </a:r>
            <a:endParaRPr lang="pl-PL" dirty="0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124744"/>
          </a:xfrm>
          <a:prstGeom prst="rect">
            <a:avLst/>
          </a:prstGeom>
        </p:spPr>
      </p:pic>
      <p:sp>
        <p:nvSpPr>
          <p:cNvPr id="7" name="Prostokąt 6"/>
          <p:cNvSpPr/>
          <p:nvPr/>
        </p:nvSpPr>
        <p:spPr>
          <a:xfrm>
            <a:off x="0" y="6093296"/>
            <a:ext cx="914400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2000" b="1" dirty="0" smtClean="0"/>
              <a:t>Białe Błota, 08.05.2018r.</a:t>
            </a:r>
            <a:endParaRPr lang="pl-PL" sz="2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1520" y="1556792"/>
            <a:ext cx="8568952" cy="4525963"/>
          </a:xfrm>
        </p:spPr>
        <p:txBody>
          <a:bodyPr>
            <a:normAutofit/>
          </a:bodyPr>
          <a:lstStyle/>
          <a:p>
            <a:pPr lvl="0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2400" dirty="0" smtClean="0">
                <a:ea typeface="Calibri" pitchFamily="34" charset="0"/>
                <a:cs typeface="Times New Roman" pitchFamily="18" charset="0"/>
              </a:rPr>
              <a:t>Przy przyznawaniu dotacji jedyną formą zatrudnienia jest umowa o pracę lub spółdzielcza umowa o pracę. Inne formy możliwe, ale jeśli miejsce pracy zostało utworzone bez dotacji.</a:t>
            </a:r>
            <a:endParaRPr kumimoji="0" lang="pl-PL" sz="2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pl-PL" sz="2400" dirty="0" smtClean="0">
              <a:ea typeface="Calibri"/>
              <a:cs typeface="Calibri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2400" dirty="0" smtClean="0">
                <a:ea typeface="Calibri"/>
                <a:cs typeface="Calibri"/>
              </a:rPr>
              <a:t>Jedno PS może uzyskać</a:t>
            </a:r>
            <a:r>
              <a:rPr lang="pl-PL" sz="2400" dirty="0" smtClean="0">
                <a:ea typeface="Calibri"/>
                <a:cs typeface="Times New Roman"/>
              </a:rPr>
              <a:t> </a:t>
            </a:r>
            <a:r>
              <a:rPr lang="pl-PL" sz="2400" dirty="0" smtClean="0">
                <a:ea typeface="Times New Roman"/>
                <a:cs typeface="Calibri"/>
              </a:rPr>
              <a:t>maksymalnie </a:t>
            </a:r>
            <a:r>
              <a:rPr lang="pl-PL" sz="2400" dirty="0">
                <a:solidFill>
                  <a:schemeClr val="tx2"/>
                </a:solidFill>
                <a:ea typeface="Times New Roman"/>
                <a:cs typeface="Calibri"/>
              </a:rPr>
              <a:t>60-krotność</a:t>
            </a:r>
            <a:r>
              <a:rPr lang="pl-PL" sz="2400" dirty="0">
                <a:solidFill>
                  <a:schemeClr val="accent5">
                    <a:lumMod val="75000"/>
                  </a:schemeClr>
                </a:solidFill>
                <a:ea typeface="Times New Roman"/>
                <a:cs typeface="Calibri"/>
              </a:rPr>
              <a:t> </a:t>
            </a:r>
            <a:r>
              <a:rPr lang="pl-PL" sz="2400" dirty="0">
                <a:ea typeface="Times New Roman"/>
                <a:cs typeface="Calibri"/>
              </a:rPr>
              <a:t>przeciętnego wynagrodzenia w rozumieniu art. 2 ust. 1 </a:t>
            </a:r>
            <a:r>
              <a:rPr lang="pl-PL" sz="2400" dirty="0" err="1">
                <a:ea typeface="Times New Roman"/>
                <a:cs typeface="Calibri"/>
              </a:rPr>
              <a:t>pkt</a:t>
            </a:r>
            <a:r>
              <a:rPr lang="pl-PL" sz="2400" dirty="0">
                <a:ea typeface="Times New Roman"/>
                <a:cs typeface="Calibri"/>
              </a:rPr>
              <a:t> 28 ustawy z dnia 20 kwietnia 2004 r. o promocji zatrudnienia i instytucjach rynku pracy</a:t>
            </a:r>
            <a:endParaRPr lang="pl-PL" sz="2400" dirty="0">
              <a:ea typeface="Calibri"/>
              <a:cs typeface="Times New Roman"/>
            </a:endParaRPr>
          </a:p>
          <a:p>
            <a:pPr marL="0" lvl="0" indent="0" algn="just" defTabSz="457200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None/>
              <a:defRPr/>
            </a:pPr>
            <a:r>
              <a:rPr lang="pl-PL" sz="2400" dirty="0">
                <a:ea typeface="Calibri"/>
                <a:cs typeface="Times New Roman"/>
              </a:rPr>
              <a:t>Jednorazowo możliwe </a:t>
            </a:r>
            <a:r>
              <a:rPr lang="pl-PL" sz="2400" u="sng" dirty="0">
                <a:solidFill>
                  <a:schemeClr val="tx2"/>
                </a:solidFill>
                <a:ea typeface="Calibri"/>
                <a:cs typeface="Times New Roman"/>
              </a:rPr>
              <a:t>10 miejsc pracy </a:t>
            </a:r>
            <a:r>
              <a:rPr lang="pl-PL" sz="2400" dirty="0">
                <a:ea typeface="Calibri"/>
                <a:cs typeface="Times New Roman"/>
              </a:rPr>
              <a:t>przy pełnej wysokości dotacji </a:t>
            </a:r>
            <a:endParaRPr lang="pl-PL" sz="2400" dirty="0"/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Korzyści z uzyskania statusu PS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Warunek trwałości</a:t>
            </a:r>
            <a:endParaRPr lang="pl-PL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2" y="1529408"/>
            <a:ext cx="8784976" cy="5328592"/>
          </a:xfrm>
        </p:spPr>
        <p:txBody>
          <a:bodyPr>
            <a:noAutofit/>
          </a:bodyPr>
          <a:lstStyle/>
          <a:p>
            <a:pPr marL="179388" indent="-179388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pl-PL" sz="1500" dirty="0">
                <a:ea typeface="Times New Roman"/>
                <a:cs typeface="Calibri"/>
              </a:rPr>
              <a:t>IZ RPO zapewnia, że w decyzji o dofinansowaniu projektu lub umowie o dofinansowanie projektu są zawarte postanowienia określające zobowiązania odnoszące się </a:t>
            </a:r>
            <a:r>
              <a:rPr lang="pl-PL" sz="1500" b="1" u="sng" dirty="0">
                <a:solidFill>
                  <a:schemeClr val="tx2"/>
                </a:solidFill>
                <a:ea typeface="Times New Roman"/>
                <a:cs typeface="Calibri"/>
              </a:rPr>
              <a:t>do spełnienia warunków trwałości, tj. do: </a:t>
            </a:r>
            <a:endParaRPr lang="pl-PL" sz="1500" b="1" u="sng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 marL="442913" lvl="1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alphaLcParenR"/>
              <a:tabLst>
                <a:tab pos="457200" algn="l"/>
              </a:tabLst>
            </a:pPr>
            <a:r>
              <a:rPr lang="pl-PL" sz="1500" dirty="0">
                <a:ea typeface="Times New Roman"/>
                <a:cs typeface="Calibri"/>
              </a:rPr>
              <a:t>zapewnienia trwałości utworzonych miejsc pracy. W okresie trwałości zakończenie zatrudnienia danej osoby na nowo utworzonym stanowisku pracy może nastąpić wyłącznie z przyczyn leżących po stronie pracownika, przy czym nie może się to wiązać z likwidacją miejsca pracy. Okres trwałości wynosi co najmniej: </a:t>
            </a:r>
            <a:endParaRPr lang="pl-PL" sz="1500" dirty="0">
              <a:ea typeface="Calibri"/>
              <a:cs typeface="Times New Roman"/>
            </a:endParaRPr>
          </a:p>
          <a:p>
            <a:pPr marL="903288" lvl="2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romanLcParenR"/>
              <a:tabLst>
                <a:tab pos="685800" algn="l"/>
              </a:tabLst>
            </a:pPr>
            <a:r>
              <a:rPr lang="pl-PL" sz="1500" dirty="0">
                <a:ea typeface="Times New Roman"/>
                <a:cs typeface="Calibri"/>
              </a:rPr>
              <a:t>12 miesięcy, </a:t>
            </a:r>
            <a:r>
              <a:rPr lang="pl-PL" sz="1500" b="1" u="sng" dirty="0">
                <a:solidFill>
                  <a:schemeClr val="tx2"/>
                </a:solidFill>
                <a:ea typeface="Times New Roman"/>
                <a:cs typeface="Calibri"/>
              </a:rPr>
              <a:t>od dnia utworzenia miejsca pracy</a:t>
            </a:r>
            <a:r>
              <a:rPr lang="pl-PL" sz="1500" b="1" dirty="0">
                <a:solidFill>
                  <a:schemeClr val="tx2"/>
                </a:solidFill>
                <a:ea typeface="Times New Roman"/>
                <a:cs typeface="Calibri"/>
              </a:rPr>
              <a:t>, </a:t>
            </a:r>
            <a:endParaRPr lang="pl-PL" sz="1500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 marL="903288" lvl="2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romanLcParenR"/>
              <a:tabLst>
                <a:tab pos="685800" algn="l"/>
              </a:tabLst>
            </a:pPr>
            <a:r>
              <a:rPr lang="pl-PL" sz="1500" dirty="0">
                <a:ea typeface="Times New Roman"/>
                <a:cs typeface="Calibri"/>
              </a:rPr>
              <a:t>6 miesięcy od zakończenia wsparcia pomostowego w formie finansowej - w przypadku przedłużenia wsparcia pomostowego w formie finansowej powyżej 6 miesięcy lub przyznania wyłącznie wsparcia pomostowego w formie finansowej (bez dotacji</a:t>
            </a:r>
            <a:r>
              <a:rPr lang="pl-PL" sz="1500" dirty="0" smtClean="0">
                <a:ea typeface="Times New Roman"/>
                <a:cs typeface="Calibri"/>
              </a:rPr>
              <a:t>).</a:t>
            </a:r>
          </a:p>
          <a:p>
            <a:pPr marL="455613" lvl="1" indent="-276225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+mj-lt"/>
              <a:buNone/>
              <a:tabLst>
                <a:tab pos="457200" algn="l"/>
              </a:tabLst>
            </a:pPr>
            <a:r>
              <a:rPr lang="pl-PL" sz="1500" dirty="0" smtClean="0">
                <a:ea typeface="Times New Roman"/>
                <a:cs typeface="Calibri"/>
              </a:rPr>
              <a:t>b)    </a:t>
            </a:r>
            <a:r>
              <a:rPr lang="pl-PL" sz="1500" dirty="0">
                <a:ea typeface="Times New Roman"/>
                <a:cs typeface="Calibri"/>
              </a:rPr>
              <a:t>zapewnienia trwałości PS, tj. </a:t>
            </a:r>
            <a:endParaRPr lang="pl-PL" sz="1500" dirty="0">
              <a:ea typeface="Calibri"/>
              <a:cs typeface="Times New Roman"/>
            </a:endParaRPr>
          </a:p>
          <a:p>
            <a:pPr marL="903288" lvl="2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romanLcParenR"/>
              <a:tabLst>
                <a:tab pos="685800" algn="l"/>
              </a:tabLst>
            </a:pPr>
            <a:r>
              <a:rPr lang="pl-PL" sz="1500" dirty="0">
                <a:ea typeface="Times New Roman"/>
                <a:cs typeface="Calibri"/>
              </a:rPr>
              <a:t>spełnienia łącznie wszystkich cech PS, o których mowa w rozdziale 3 </a:t>
            </a:r>
            <a:r>
              <a:rPr lang="pl-PL" sz="1500" dirty="0" err="1">
                <a:ea typeface="Times New Roman"/>
                <a:cs typeface="Calibri"/>
              </a:rPr>
              <a:t>pkt</a:t>
            </a:r>
            <a:r>
              <a:rPr lang="pl-PL" sz="1500" dirty="0">
                <a:ea typeface="Times New Roman"/>
                <a:cs typeface="Calibri"/>
              </a:rPr>
              <a:t> 28, </a:t>
            </a:r>
            <a:r>
              <a:rPr lang="pl-PL" sz="1500" b="1" u="sng" dirty="0">
                <a:solidFill>
                  <a:schemeClr val="tx2"/>
                </a:solidFill>
                <a:ea typeface="Times New Roman"/>
                <a:cs typeface="Calibri"/>
              </a:rPr>
              <a:t>przez okres obowiązywania umowy o udzielenie dotacji,</a:t>
            </a:r>
            <a:r>
              <a:rPr lang="pl-PL" sz="1500" u="sng" dirty="0">
                <a:solidFill>
                  <a:schemeClr val="tx2"/>
                </a:solidFill>
                <a:ea typeface="Times New Roman"/>
                <a:cs typeface="Calibri"/>
              </a:rPr>
              <a:t> </a:t>
            </a:r>
            <a:endParaRPr lang="pl-PL" sz="1500" u="sng" dirty="0">
              <a:solidFill>
                <a:schemeClr val="tx2"/>
              </a:solidFill>
              <a:ea typeface="Calibri"/>
              <a:cs typeface="Times New Roman"/>
            </a:endParaRPr>
          </a:p>
          <a:p>
            <a:pPr marL="903288" lvl="2"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  <a:buFont typeface="+mj-lt"/>
              <a:buAutoNum type="romanLcParenR"/>
              <a:tabLst>
                <a:tab pos="685800" algn="l"/>
              </a:tabLst>
            </a:pPr>
            <a:r>
              <a:rPr lang="pl-PL" sz="1500" b="1" u="sng" dirty="0">
                <a:solidFill>
                  <a:schemeClr val="tx2"/>
                </a:solidFill>
                <a:ea typeface="Times New Roman"/>
                <a:cs typeface="Calibri"/>
              </a:rPr>
              <a:t>zapewnienia, iż przed upływem 3 lat od zakończenia wsparcia w projekcie, podmiot nie przekształci się w podmiot gospodarczy niespełniający definicji PES, a w przypadku likwidacji podmiotu – zapewnienia, iż majątek zakupiony z dotacji zostanie ponownie wykorzystany na wsparcie przedsiębiorstw społecznych. </a:t>
            </a:r>
            <a:r>
              <a:rPr lang="pl-PL" sz="1500" dirty="0" smtClean="0">
                <a:solidFill>
                  <a:schemeClr val="tx2"/>
                </a:solidFill>
                <a:ea typeface="Times New Roman"/>
                <a:cs typeface="Calibri"/>
              </a:rPr>
              <a:t> </a:t>
            </a:r>
            <a:endParaRPr lang="pl-PL" sz="1500" dirty="0">
              <a:solidFill>
                <a:schemeClr val="tx2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0" y="2420888"/>
            <a:ext cx="9144000" cy="12241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4400" b="1" dirty="0" smtClean="0"/>
              <a:t>Dziękuję za uwagę</a:t>
            </a:r>
            <a:endParaRPr lang="pl-PL" sz="4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Przedsiębiorstwo społeczne</a:t>
            </a:r>
            <a:endParaRPr lang="pl-PL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2" y="1600200"/>
            <a:ext cx="8352928" cy="4925144"/>
          </a:xfrm>
        </p:spPr>
        <p:txBody>
          <a:bodyPr>
            <a:normAutofit/>
          </a:bodyPr>
          <a:lstStyle/>
          <a:p>
            <a:pPr marL="514350" lvl="0" indent="-514350" algn="just">
              <a:buFont typeface="+mj-lt"/>
              <a:buAutoNum type="alphaLcParenR"/>
            </a:pPr>
            <a:r>
              <a:rPr lang="pl-PL" sz="2000" dirty="0"/>
              <a:t>jest podmiotem wyodrębnionym pod względem organizacyjnym i rachunkowym, </a:t>
            </a:r>
            <a:r>
              <a:rPr lang="pl-PL" sz="2000" dirty="0" smtClean="0"/>
              <a:t>prowadzącym</a:t>
            </a:r>
          </a:p>
          <a:p>
            <a:pPr marL="1828800" lvl="3" indent="-571500" algn="just">
              <a:buFont typeface="+mj-lt"/>
              <a:buAutoNum type="romanLcPeriod"/>
            </a:pPr>
            <a:r>
              <a:rPr lang="pl-PL" dirty="0" smtClean="0"/>
              <a:t>działalność </a:t>
            </a:r>
            <a:r>
              <a:rPr lang="pl-PL" dirty="0"/>
              <a:t>gospodarczą zarejestrowaną w Krajowym Rejestrze Sądowym </a:t>
            </a:r>
            <a:r>
              <a:rPr lang="pl-PL" dirty="0" smtClean="0"/>
              <a:t>lub</a:t>
            </a:r>
          </a:p>
          <a:p>
            <a:pPr marL="1828800" lvl="3" indent="-571500" algn="just">
              <a:buFont typeface="+mj-lt"/>
              <a:buAutoNum type="romanLcPeriod"/>
            </a:pPr>
            <a:r>
              <a:rPr lang="pl-PL" dirty="0" smtClean="0"/>
              <a:t>działalność </a:t>
            </a:r>
            <a:r>
              <a:rPr lang="pl-PL" dirty="0"/>
              <a:t>odpłatną pożytku publicznego w rozumieniu art. 8 ustawy z dnia 24 kwietnia 2004 r. o działalności pożytku publicznego i o wolontariacie, </a:t>
            </a:r>
            <a:r>
              <a:rPr lang="pl-PL" dirty="0" smtClean="0"/>
              <a:t>lub</a:t>
            </a:r>
          </a:p>
          <a:p>
            <a:pPr marL="1828800" lvl="3" indent="-571500" algn="just">
              <a:buFont typeface="+mj-lt"/>
              <a:buAutoNum type="romanLcPeriod"/>
            </a:pPr>
            <a:r>
              <a:rPr lang="pl-PL" dirty="0" smtClean="0"/>
              <a:t>działalność </a:t>
            </a:r>
            <a:r>
              <a:rPr lang="pl-PL" dirty="0"/>
              <a:t>oświatową w rozumieniu art. 170 ust. 1 ustawy z dnia 14 grudnia 2016 r. - Prawo oświatowe (Dz. U. z 2017 r. poz. 59, z </a:t>
            </a:r>
            <a:r>
              <a:rPr lang="pl-PL" dirty="0" err="1"/>
              <a:t>późn</a:t>
            </a:r>
            <a:r>
              <a:rPr lang="pl-PL" dirty="0"/>
              <a:t>. zm.), </a:t>
            </a:r>
            <a:r>
              <a:rPr lang="pl-PL" dirty="0" smtClean="0"/>
              <a:t>lub</a:t>
            </a:r>
          </a:p>
          <a:p>
            <a:pPr marL="1828800" lvl="3" indent="-571500" algn="just">
              <a:buFont typeface="+mj-lt"/>
              <a:buAutoNum type="romanLcPeriod"/>
            </a:pPr>
            <a:r>
              <a:rPr lang="pl-PL" dirty="0" smtClean="0"/>
              <a:t>działalność </a:t>
            </a:r>
            <a:r>
              <a:rPr lang="pl-PL" dirty="0"/>
              <a:t>kulturalną w rozumieniu art. 1 ust. 1 ustawy z dnia 25 października 1991 r. o organizowaniu i prowadzeniu działalności kulturalnej (Dz. U. z 2017 r. poz. 862), </a:t>
            </a:r>
          </a:p>
          <a:p>
            <a:pPr algn="just">
              <a:buNone/>
            </a:pPr>
            <a:endParaRPr lang="pl-PL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1520" y="1196752"/>
            <a:ext cx="8280920" cy="547260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pl-PL" sz="1800" dirty="0" smtClean="0"/>
              <a:t>której celem jest:</a:t>
            </a:r>
          </a:p>
          <a:p>
            <a:pPr marL="179388" indent="-179388" algn="just">
              <a:buFont typeface="Wingdings" pitchFamily="2" charset="2"/>
              <a:buChar char="ü"/>
            </a:pPr>
            <a:r>
              <a:rPr lang="pl-PL" sz="1800" dirty="0" smtClean="0"/>
              <a:t>integracja społeczna i zawodowa określonych kategorii osób wyrażona poziomem zatrudnienia tych osób:</a:t>
            </a:r>
          </a:p>
          <a:p>
            <a:pPr marL="449263" lvl="1" indent="-269875" algn="just">
              <a:buFont typeface="+mj-lt"/>
              <a:buAutoNum type="arabicPeriod"/>
            </a:pPr>
            <a:r>
              <a:rPr lang="pl-PL" sz="1800" u="sng" dirty="0" smtClean="0"/>
              <a:t>zatrudnienie co najmniej 50%:</a:t>
            </a:r>
          </a:p>
          <a:p>
            <a:pPr marL="809625" lvl="1" indent="-319088" algn="just">
              <a:buFont typeface="Arial" pitchFamily="34" charset="0"/>
              <a:buChar char="•"/>
            </a:pPr>
            <a:r>
              <a:rPr lang="pl-PL" sz="1800" dirty="0" smtClean="0"/>
              <a:t>osób zagrożonych ubóstwem lub wykluczeniem społecznym, z wyłączeniem osób niepełnoletnich, lub</a:t>
            </a:r>
          </a:p>
          <a:p>
            <a:pPr marL="809625" lvl="1" indent="-319088" algn="just">
              <a:buFont typeface="Arial" pitchFamily="34" charset="0"/>
              <a:buChar char="•"/>
            </a:pPr>
            <a:r>
              <a:rPr lang="pl-PL" sz="1800" dirty="0" smtClean="0"/>
              <a:t>osób bezrobotnych, lub</a:t>
            </a:r>
          </a:p>
          <a:p>
            <a:pPr marL="809625" lvl="1" indent="-319088" algn="just">
              <a:buFont typeface="Arial" pitchFamily="34" charset="0"/>
              <a:buChar char="•"/>
            </a:pPr>
            <a:r>
              <a:rPr lang="pl-PL" sz="1800" dirty="0" smtClean="0"/>
              <a:t>absolwentów CIS i KIS, w rozumieniu art. 2 </a:t>
            </a:r>
            <a:r>
              <a:rPr lang="pl-PL" sz="1800" dirty="0" err="1" smtClean="0"/>
              <a:t>pkt</a:t>
            </a:r>
            <a:r>
              <a:rPr lang="pl-PL" sz="1800" dirty="0" smtClean="0"/>
              <a:t> 1a i 1b ustawy z dnia 13 czerwca 2003 r. o zatrudnieniu socjalnym, lub</a:t>
            </a:r>
          </a:p>
          <a:p>
            <a:pPr marL="809625" lvl="1" indent="-319088" algn="just">
              <a:buFont typeface="Arial" pitchFamily="34" charset="0"/>
              <a:buChar char="•"/>
            </a:pPr>
            <a:r>
              <a:rPr lang="pl-PL" sz="1800" dirty="0" smtClean="0"/>
              <a:t>osób ubogich pracujących, lub</a:t>
            </a:r>
          </a:p>
          <a:p>
            <a:pPr marL="809625" lvl="1" indent="-319088" algn="just">
              <a:buFont typeface="Arial" pitchFamily="34" charset="0"/>
              <a:buChar char="•"/>
            </a:pPr>
            <a:r>
              <a:rPr lang="pl-PL" sz="1800" dirty="0" smtClean="0"/>
              <a:t>osób opuszczających młodzieżowe ośrodki wychowawcze i młodzieżowe ośrodki socjoterapii, lub</a:t>
            </a:r>
          </a:p>
          <a:p>
            <a:pPr marL="809625" lvl="1" indent="-319088" algn="just">
              <a:buFont typeface="Arial" pitchFamily="34" charset="0"/>
              <a:buChar char="•"/>
            </a:pPr>
            <a:r>
              <a:rPr lang="pl-PL" sz="1800" dirty="0" smtClean="0"/>
              <a:t>osób opuszczających zakłady poprawcze i schroniska dla nieletnich;</a:t>
            </a:r>
          </a:p>
          <a:p>
            <a:pPr marL="449263" lvl="1" indent="-269875" algn="just">
              <a:buFont typeface="+mj-lt"/>
              <a:buAutoNum type="arabicPeriod" startAt="2"/>
            </a:pPr>
            <a:r>
              <a:rPr lang="pl-PL" sz="1800" u="sng" dirty="0" smtClean="0"/>
              <a:t>zatrudnienie co najmniej 30%</a:t>
            </a:r>
            <a:r>
              <a:rPr lang="pl-PL" sz="1800" dirty="0" smtClean="0"/>
              <a:t> osób o umiarkowanym lub znacznym stopniu niepełnosprawności w rozumieniu ustawy z dnia 27 sierpnia 1997 r. o rehabilitacji zawodowej i społecznej oraz zatrudnianiu osób niepełnosprawnych lub osób z zaburzeniami psychicznymi, o których mowa w ustawie z dnia 19 sierpnia 1994 r. o ochronie zdrowia psychicznego (Dz. U. z 2017 r. poz. 882, z </a:t>
            </a:r>
            <a:r>
              <a:rPr lang="pl-PL" sz="1800" dirty="0" err="1" smtClean="0"/>
              <a:t>późn</a:t>
            </a:r>
            <a:r>
              <a:rPr lang="pl-PL" sz="1800" dirty="0" smtClean="0"/>
              <a:t>. zm.);</a:t>
            </a:r>
          </a:p>
          <a:p>
            <a:pPr algn="just"/>
            <a:endParaRPr lang="pl-PL" sz="1800" dirty="0"/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Przedsiębiorstwo społeczne c.d.</a:t>
            </a:r>
            <a:endParaRPr lang="pl-PL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251520" y="1600200"/>
            <a:ext cx="8280920" cy="4997152"/>
          </a:xfrm>
        </p:spPr>
        <p:txBody>
          <a:bodyPr/>
          <a:lstStyle/>
          <a:p>
            <a:pPr marL="342900" lvl="1" indent="-163513" algn="just">
              <a:buFont typeface="Wingdings" pitchFamily="2" charset="2"/>
              <a:buChar char="ü"/>
            </a:pPr>
            <a:r>
              <a:rPr lang="pl-PL" sz="1800" dirty="0"/>
              <a:t>l</a:t>
            </a:r>
            <a:r>
              <a:rPr lang="pl-PL" sz="1800" dirty="0" smtClean="0"/>
              <a:t>ub realizacja usług społecznych świadczonych w społeczności lokalnej, usług opieki nad dzieckiem w wieku do lat 3 zgodnie z ustawą z dnia 4 lutego 2011 r. o opiece nad dziećmi w wieku do lat 3 (Dz. U. z 2016 r. poz. 157, z </a:t>
            </a:r>
            <a:r>
              <a:rPr lang="pl-PL" sz="1800" dirty="0" err="1" smtClean="0"/>
              <a:t>późn</a:t>
            </a:r>
            <a:r>
              <a:rPr lang="pl-PL" sz="1800" dirty="0" smtClean="0"/>
              <a:t>. zm.) lub usług wychowania przedszkolnego w przedszkolach lub w innych formach wychowania przedszkolnego zgodnie z ustawą z dnia 14 grudnia 2016 r. Prawo oświatowe, przy jednoczesnej realizacji integracji społecznej i zawodowej osób, o których mowa w </a:t>
            </a:r>
            <a:r>
              <a:rPr lang="pl-PL" sz="1800" dirty="0" err="1" smtClean="0"/>
              <a:t>ppkt</a:t>
            </a:r>
            <a:r>
              <a:rPr lang="pl-PL" sz="1800" dirty="0" smtClean="0"/>
              <a:t> i, wyrażonej zatrudnieniem tych osób na poziomie co najmniej 20% (o ile przepisy prawa krajowego nie stanowią inaczej);</a:t>
            </a:r>
          </a:p>
          <a:p>
            <a:pPr marL="342900" lvl="1" indent="-342900" algn="just">
              <a:buNone/>
            </a:pPr>
            <a:endParaRPr lang="pl-PL" sz="1800" dirty="0" smtClean="0"/>
          </a:p>
          <a:p>
            <a:pPr marL="538163" lvl="1" indent="-538163" algn="just">
              <a:buFont typeface="+mj-lt"/>
              <a:buAutoNum type="alphaLcParenR" startAt="2"/>
            </a:pPr>
            <a:r>
              <a:rPr lang="pl-PL" sz="1800" dirty="0" smtClean="0"/>
              <a:t>jest podmiotem, który nie dystrybuuje zysku lub nadwyżki bilansowej pomiędzy udziałowców, akcjonariuszy lub pracowników, ale przeznacza go na wzmocnienie potencjału przedsiębiorstwa jako kapitał niepodzielny oraz w określonej części na reintegrację zawodową i społeczną lub na działalność pożytku publicznego prowadzoną na rzecz społeczności lokalnej, w której działa przedsiębiorstwo;</a:t>
            </a:r>
          </a:p>
          <a:p>
            <a:pPr marL="342900" lvl="1" indent="-342900" algn="just">
              <a:buFont typeface="Arial" pitchFamily="34" charset="0"/>
              <a:buChar char="•"/>
            </a:pPr>
            <a:endParaRPr lang="pl-PL" sz="1800" dirty="0" smtClean="0"/>
          </a:p>
          <a:p>
            <a:pPr algn="just"/>
            <a:endParaRPr lang="pl-PL" dirty="0"/>
          </a:p>
        </p:txBody>
      </p:sp>
      <p:sp>
        <p:nvSpPr>
          <p:cNvPr id="4" name="Tytuł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Przedsiębiorstwo społeczne c.d.</a:t>
            </a:r>
            <a:endParaRPr lang="pl-PL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Przedsiębiorstwo społeczne c.d.</a:t>
            </a:r>
            <a:endParaRPr lang="pl-PL" sz="4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2" y="1268760"/>
            <a:ext cx="8352928" cy="5400600"/>
          </a:xfrm>
        </p:spPr>
        <p:txBody>
          <a:bodyPr>
            <a:noAutofit/>
          </a:bodyPr>
          <a:lstStyle/>
          <a:p>
            <a:pPr marL="538163" lvl="0" indent="-538163" algn="just">
              <a:buFont typeface="+mj-lt"/>
              <a:buAutoNum type="alphaLcParenR" startAt="3"/>
            </a:pPr>
            <a:r>
              <a:rPr lang="pl-PL" sz="2000" dirty="0" smtClean="0"/>
              <a:t>jest </a:t>
            </a:r>
            <a:r>
              <a:rPr lang="pl-PL" sz="2000" dirty="0"/>
              <a:t>zarządzany na zasadach demokratycznych, co oznacza, że struktura zarządzania PS lub ich struktura własnościowa opiera się na współzarządzaniu w przypadku spółdzielni, akcjonariacie pracowniczym lub zasadach partycypacji pracowników, co podmiot określa w swoim statucie lub innym dokumencie </a:t>
            </a:r>
            <a:r>
              <a:rPr lang="pl-PL" sz="2000" dirty="0" smtClean="0"/>
              <a:t>założycielskim;</a:t>
            </a:r>
          </a:p>
          <a:p>
            <a:pPr marL="538163" lvl="0" indent="-538163" algn="just">
              <a:buFont typeface="+mj-lt"/>
              <a:buAutoNum type="alphaLcParenR" startAt="3"/>
            </a:pPr>
            <a:r>
              <a:rPr lang="pl-PL" sz="2000" dirty="0" smtClean="0"/>
              <a:t>wynagrodzenia </a:t>
            </a:r>
            <a:r>
              <a:rPr lang="pl-PL" sz="2000" dirty="0"/>
              <a:t>wszystkich pracowników, w tym kadry zarządzającej są ograniczone limitami, tj. nie przekraczają wartości, o której mowa w art. 9 ust. 1 </a:t>
            </a:r>
            <a:r>
              <a:rPr lang="pl-PL" sz="2000" dirty="0" err="1"/>
              <a:t>pkt</a:t>
            </a:r>
            <a:r>
              <a:rPr lang="pl-PL" sz="2000" dirty="0"/>
              <a:t> 2 ustawy z dnia 24 kwietnia 2003 r. o działalności pożytku publicznego i o </a:t>
            </a:r>
            <a:r>
              <a:rPr lang="pl-PL" sz="2000" dirty="0" smtClean="0"/>
              <a:t>wolontariacie;</a:t>
            </a:r>
          </a:p>
          <a:p>
            <a:pPr marL="538163" lvl="0" indent="-538163" algn="just">
              <a:buFont typeface="+mj-lt"/>
              <a:buAutoNum type="alphaLcParenR" startAt="3"/>
            </a:pPr>
            <a:r>
              <a:rPr lang="pl-PL" sz="2000" dirty="0" smtClean="0"/>
              <a:t>zatrudnia </a:t>
            </a:r>
            <a:r>
              <a:rPr lang="pl-PL" sz="2000" dirty="0"/>
              <a:t>w oparciu o umowę o pracę, spółdzielczą umowę o pracę lub umowę cywilnoprawną (z wyłączeniem osób zatrudnionych na podstawie umów cywilnoprawnych, które prowadzą działalność gospodarczą) co najmniej trzy osoby w wymiarze czasu pracy co najmniej ¼ etatu , a w przypadku umów cywilnoprawnych na okres nie krótszy niż 3 miesiące i obejmujący nie mniej niż 120 godzin pracy łącznie przez wszystkie miesiące, przy zachowaniu proporcji zatrudnienia określonych w lit. a.</a:t>
            </a:r>
          </a:p>
          <a:p>
            <a:pPr algn="just"/>
            <a:endParaRPr lang="pl-PL" sz="1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Wnioski o status 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95536" y="1340768"/>
            <a:ext cx="8424936" cy="4896544"/>
          </a:xfrm>
        </p:spPr>
        <p:txBody>
          <a:bodyPr>
            <a:noAutofit/>
          </a:bodyPr>
          <a:lstStyle/>
          <a:p>
            <a:pPr marL="360363" indent="-269875" algn="just"/>
            <a:r>
              <a:rPr lang="pl-PL" sz="2000" b="1" dirty="0" smtClean="0">
                <a:solidFill>
                  <a:srgbClr val="FF0000"/>
                </a:solidFill>
              </a:rPr>
              <a:t>Wnioski o nadanie statusu PS należy składać do właściwego OWES.</a:t>
            </a:r>
          </a:p>
          <a:p>
            <a:pPr marL="360363" indent="-269875" algn="just"/>
            <a:r>
              <a:rPr lang="pl-PL" sz="2000" dirty="0" smtClean="0"/>
              <a:t> Status Przedsiębiorstwa Społecznego (PS) można uzyskać po  przeprowadzeniu pozytywnej weryfikacji cech PS.</a:t>
            </a:r>
          </a:p>
          <a:p>
            <a:pPr marL="360363" indent="-269875" algn="just"/>
            <a:r>
              <a:rPr lang="pl-PL" sz="2000" dirty="0" smtClean="0"/>
              <a:t>O weryfikację cech PS mogą ubiegać się wyłącznie PES w dowolnym województwie właściwym ze względu  na siedzibę PS. O weryfikację cech PS mogą ubiegać się  PES niebędące uczestnikami projektu OWES.</a:t>
            </a:r>
          </a:p>
          <a:p>
            <a:pPr marL="360363" indent="-269875" algn="just"/>
            <a:r>
              <a:rPr lang="pl-PL" sz="2000" dirty="0" smtClean="0"/>
              <a:t>OWES weryfikuje cechy PS zgodnie z procedurą opisaną w Załączniku nr 3. </a:t>
            </a:r>
            <a:r>
              <a:rPr lang="pl-PL" sz="2000" i="1" dirty="0" smtClean="0"/>
              <a:t>Wytycznych w zakresie realizacji przedsięwzięć w obszarze włączenia społecznego i zwalczania ubóstwa z wykorzystaniem środków Europejskiego Funduszu  Rozwoju Regionalnego na lata 2014-2020. </a:t>
            </a:r>
            <a:r>
              <a:rPr lang="pl-PL" sz="2000" dirty="0" smtClean="0"/>
              <a:t>(Wytyczne CT9 z 9 stycznia 2018r.)</a:t>
            </a:r>
          </a:p>
          <a:p>
            <a:pPr marL="360363" indent="-269875" algn="just"/>
            <a:r>
              <a:rPr lang="pl-PL" sz="2000" dirty="0" smtClean="0"/>
              <a:t>Okres obowiązywania statusu PS wynosi 18 miesięcy.</a:t>
            </a:r>
          </a:p>
          <a:p>
            <a:pPr marL="360363" indent="-269875" algn="just"/>
            <a:r>
              <a:rPr lang="pl-PL" sz="2000" dirty="0" smtClean="0"/>
              <a:t>PES może wystąpić o przedłużenie statusu na kolejne 18 miesięcy.</a:t>
            </a:r>
            <a:endParaRPr lang="pl-PL" sz="2000" dirty="0"/>
          </a:p>
          <a:p>
            <a:pPr marL="0" indent="0" algn="just"/>
            <a:endParaRPr lang="pl-PL" sz="1800" dirty="0" smtClean="0"/>
          </a:p>
          <a:p>
            <a:pPr marL="0" indent="0" algn="just">
              <a:buNone/>
            </a:pPr>
            <a:endParaRPr lang="pl-PL" sz="18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OWES  </a:t>
            </a:r>
            <a:r>
              <a:rPr lang="pl-PL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9024" y="1268760"/>
            <a:ext cx="8784976" cy="5257800"/>
          </a:xfrm>
        </p:spPr>
        <p:txBody>
          <a:bodyPr>
            <a:normAutofit fontScale="55000" lnSpcReduction="20000"/>
          </a:bodyPr>
          <a:lstStyle/>
          <a:p>
            <a:pPr marL="0" indent="0" algn="just">
              <a:buFont typeface="Wingdings" pitchFamily="2" charset="2"/>
              <a:buChar char="ü"/>
            </a:pPr>
            <a:r>
              <a:rPr lang="pl-PL" b="1" dirty="0" smtClean="0"/>
              <a:t>Stowarzyszenie na Rzecz Rozwoju Kobiet GINEKA </a:t>
            </a:r>
          </a:p>
          <a:p>
            <a:pPr indent="17463">
              <a:buNone/>
            </a:pPr>
            <a:r>
              <a:rPr lang="pl-PL" dirty="0" smtClean="0"/>
              <a:t>ul. Sułkowskiego 17, 85- 634 Bydgoszcz</a:t>
            </a:r>
            <a:br>
              <a:rPr lang="pl-PL" dirty="0" smtClean="0"/>
            </a:br>
            <a:r>
              <a:rPr lang="pl-PL" dirty="0" smtClean="0"/>
              <a:t>tel. 739 202 422, 52 349 54 77 </a:t>
            </a:r>
            <a:r>
              <a:rPr lang="pl-PL" dirty="0" err="1" smtClean="0">
                <a:hlinkClick r:id="rId2"/>
              </a:rPr>
              <a:t>biuro@kpowes.org.pl</a:t>
            </a:r>
            <a:r>
              <a:rPr lang="pl-PL" dirty="0" smtClean="0"/>
              <a:t>  </a:t>
            </a:r>
            <a:r>
              <a:rPr lang="pl-PL" dirty="0" err="1" smtClean="0">
                <a:hlinkClick r:id="rId3" tooltip="Link do serwisu zewnętrznego."/>
              </a:rPr>
              <a:t>kpowes.org.pl</a:t>
            </a:r>
            <a:endParaRPr lang="pl-PL" dirty="0" smtClean="0"/>
          </a:p>
          <a:p>
            <a:pPr indent="17463">
              <a:buNone/>
            </a:pPr>
            <a:r>
              <a:rPr lang="pl-PL" u="sng" dirty="0" smtClean="0"/>
              <a:t>Subregion 1 </a:t>
            </a:r>
            <a:r>
              <a:rPr lang="pl-PL" dirty="0" smtClean="0"/>
              <a:t>(powiaty: bydgoski, m. Bydgoszcz, nakielski ,sępoleński, tucholski);</a:t>
            </a:r>
          </a:p>
          <a:p>
            <a:pPr marL="0" indent="0">
              <a:buFont typeface="Wingdings" pitchFamily="2" charset="2"/>
              <a:buChar char="ü"/>
            </a:pPr>
            <a:r>
              <a:rPr lang="pl-PL" b="1" dirty="0" smtClean="0"/>
              <a:t>Europejskie Centrum Współpracy Młodzieży i Stowarzyszenie "</a:t>
            </a:r>
            <a:r>
              <a:rPr lang="pl-PL" b="1" dirty="0" err="1" smtClean="0"/>
              <a:t>Tilia</a:t>
            </a:r>
            <a:r>
              <a:rPr lang="pl-PL" b="1" dirty="0" smtClean="0"/>
              <a:t>" </a:t>
            </a:r>
          </a:p>
          <a:p>
            <a:pPr indent="-73025">
              <a:buNone/>
            </a:pPr>
            <a:r>
              <a:rPr lang="pl-PL" dirty="0" smtClean="0"/>
              <a:t>ul. Wola Zamkowa 12 a, 87-100 Toruń</a:t>
            </a:r>
          </a:p>
          <a:p>
            <a:pPr indent="-73025">
              <a:buNone/>
            </a:pPr>
            <a:r>
              <a:rPr lang="pl-PL" dirty="0" smtClean="0"/>
              <a:t>Tel. 56 652-22-40 </a:t>
            </a:r>
            <a:r>
              <a:rPr lang="pl-PL" dirty="0" err="1" smtClean="0">
                <a:hlinkClick r:id="rId4"/>
              </a:rPr>
              <a:t>owes@ekonomia-spoleczna.com.pl</a:t>
            </a:r>
            <a:r>
              <a:rPr lang="pl-PL" dirty="0" smtClean="0"/>
              <a:t> </a:t>
            </a:r>
            <a:r>
              <a:rPr lang="pl-PL" dirty="0" err="1" smtClean="0">
                <a:hlinkClick r:id="rId5"/>
              </a:rPr>
              <a:t>ekonomia-spoleczna.com.pl</a:t>
            </a:r>
            <a:endParaRPr lang="pl-PL" dirty="0" smtClean="0"/>
          </a:p>
          <a:p>
            <a:pPr indent="17463">
              <a:buNone/>
            </a:pPr>
            <a:r>
              <a:rPr lang="pl-PL" u="sng" dirty="0" smtClean="0"/>
              <a:t>Subregion 2 </a:t>
            </a:r>
            <a:r>
              <a:rPr lang="pl-PL" dirty="0" smtClean="0"/>
              <a:t>(powiaty: aleksandrowski, lipnowski, chełmiński, m. Toruń, toruński);</a:t>
            </a:r>
          </a:p>
          <a:p>
            <a:pPr marL="0" indent="17463">
              <a:buFont typeface="Wingdings" pitchFamily="2" charset="2"/>
              <a:buChar char="ü"/>
            </a:pPr>
            <a:r>
              <a:rPr lang="pl-PL" b="1" dirty="0" smtClean="0"/>
              <a:t>Stowarzyszenie Kujawsko-Pomorski Ośrodek Wsparcia Inicjatyw Pozarządowych TŁOK </a:t>
            </a:r>
          </a:p>
          <a:p>
            <a:pPr indent="17463">
              <a:buNone/>
            </a:pPr>
            <a:r>
              <a:rPr lang="pl-PL" dirty="0" smtClean="0"/>
              <a:t>ul. Sukiennicza 6/2, 87-100 Toruń</a:t>
            </a:r>
            <a:br>
              <a:rPr lang="pl-PL" dirty="0" smtClean="0"/>
            </a:br>
            <a:r>
              <a:rPr lang="pl-PL" dirty="0" smtClean="0"/>
              <a:t>tel./</a:t>
            </a:r>
            <a:r>
              <a:rPr lang="pl-PL" dirty="0" err="1" smtClean="0"/>
              <a:t>fax</a:t>
            </a:r>
            <a:r>
              <a:rPr lang="pl-PL" dirty="0" smtClean="0"/>
              <a:t>: 56 655 50 22, 500 127 355; </a:t>
            </a:r>
            <a:r>
              <a:rPr lang="pl-PL" dirty="0" err="1" smtClean="0">
                <a:hlinkClick r:id="rId6"/>
              </a:rPr>
              <a:t>biuro@owies.eu</a:t>
            </a:r>
            <a:r>
              <a:rPr lang="pl-PL" dirty="0" smtClean="0"/>
              <a:t> </a:t>
            </a:r>
            <a:r>
              <a:rPr lang="pl-PL" dirty="0" err="1" smtClean="0">
                <a:hlinkClick r:id="rId7"/>
              </a:rPr>
              <a:t>owies.eu</a:t>
            </a:r>
            <a:endParaRPr lang="pl-PL" dirty="0" smtClean="0"/>
          </a:p>
          <a:p>
            <a:pPr indent="17463">
              <a:buNone/>
            </a:pPr>
            <a:r>
              <a:rPr lang="pl-PL" u="sng" dirty="0" smtClean="0"/>
              <a:t>Subregion 3 </a:t>
            </a:r>
            <a:r>
              <a:rPr lang="pl-PL" dirty="0" smtClean="0"/>
              <a:t>(powiaty: brodnicki, golubsko-dobrzyński, m. Grudziądz, grudziądzki, rypiński, świecki, wąbrzeski);</a:t>
            </a:r>
          </a:p>
          <a:p>
            <a:pPr marL="179388" indent="-179388">
              <a:buFont typeface="Wingdings" pitchFamily="2" charset="2"/>
              <a:buChar char="ü"/>
            </a:pPr>
            <a:r>
              <a:rPr lang="pl-PL" b="1" dirty="0" smtClean="0"/>
              <a:t>Fundacja Ekspert-Kujawy i Wyższa Szkoła Gospodarki w Bydgoszczy </a:t>
            </a:r>
          </a:p>
          <a:p>
            <a:pPr indent="17463">
              <a:buNone/>
            </a:pPr>
            <a:r>
              <a:rPr lang="pl-PL" b="1" dirty="0" smtClean="0"/>
              <a:t>Siedziba Główna OWES: </a:t>
            </a:r>
            <a:r>
              <a:rPr lang="pl-PL" dirty="0" smtClean="0"/>
              <a:t> ul. Dubienka 2, 88-100 Inowrocław </a:t>
            </a:r>
          </a:p>
          <a:p>
            <a:pPr indent="17463">
              <a:buNone/>
            </a:pPr>
            <a:r>
              <a:rPr lang="pl-PL" dirty="0" smtClean="0"/>
              <a:t>tel.: 52 357 62 15 </a:t>
            </a:r>
            <a:r>
              <a:rPr lang="pl-PL" dirty="0" err="1" smtClean="0">
                <a:hlinkClick r:id="rId8"/>
              </a:rPr>
              <a:t>owes@ekspert-kujawy.pl</a:t>
            </a:r>
            <a:r>
              <a:rPr lang="pl-PL" dirty="0" smtClean="0"/>
              <a:t>   </a:t>
            </a:r>
            <a:r>
              <a:rPr lang="pl-PL" dirty="0" err="1" smtClean="0">
                <a:hlinkClick r:id="rId9"/>
              </a:rPr>
              <a:t>kpces.pl</a:t>
            </a:r>
            <a:r>
              <a:rPr lang="pl-PL" b="1" dirty="0" smtClean="0"/>
              <a:t/>
            </a:r>
            <a:br>
              <a:rPr lang="pl-PL" b="1" dirty="0" smtClean="0"/>
            </a:br>
            <a:r>
              <a:rPr lang="pl-PL" b="1" dirty="0" smtClean="0"/>
              <a:t>Biuro lokalne</a:t>
            </a:r>
            <a:r>
              <a:rPr lang="pl-PL" dirty="0" smtClean="0"/>
              <a:t>: ul. Toruńska 30 pok. 105, 87-700 Włocławek</a:t>
            </a:r>
            <a:br>
              <a:rPr lang="pl-PL" dirty="0" smtClean="0"/>
            </a:br>
            <a:r>
              <a:rPr lang="pl-PL" dirty="0" smtClean="0"/>
              <a:t>tel.: 502-934-898  </a:t>
            </a:r>
            <a:r>
              <a:rPr lang="pl-PL" dirty="0" err="1" smtClean="0">
                <a:hlinkClick r:id="rId10"/>
              </a:rPr>
              <a:t>owes@byd.pl</a:t>
            </a:r>
            <a:r>
              <a:rPr lang="pl-PL" dirty="0" smtClean="0"/>
              <a:t/>
            </a:r>
            <a:br>
              <a:rPr lang="pl-PL" dirty="0" smtClean="0"/>
            </a:br>
            <a:r>
              <a:rPr lang="pl-PL" u="sng" dirty="0" smtClean="0"/>
              <a:t>Subregion 4 </a:t>
            </a:r>
            <a:r>
              <a:rPr lang="pl-PL" dirty="0" smtClean="0"/>
              <a:t>(powiaty: inowrocławski, mogileński, radziejowski, m. Włocławek, włocławski, żniński)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4975" r="17815"/>
          <a:stretch>
            <a:fillRect/>
          </a:stretch>
        </p:blipFill>
        <p:spPr bwMode="auto">
          <a:xfrm>
            <a:off x="1259632" y="188640"/>
            <a:ext cx="6730515" cy="64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Łącznik prosty ze strzałką 7"/>
          <p:cNvCxnSpPr/>
          <p:nvPr/>
        </p:nvCxnSpPr>
        <p:spPr>
          <a:xfrm>
            <a:off x="1259632" y="2348880"/>
            <a:ext cx="1368152" cy="504056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Prostokąt 9"/>
          <p:cNvSpPr/>
          <p:nvPr/>
        </p:nvSpPr>
        <p:spPr>
          <a:xfrm>
            <a:off x="179512" y="1988840"/>
            <a:ext cx="1080120" cy="360040"/>
          </a:xfrm>
          <a:prstGeom prst="rect">
            <a:avLst/>
          </a:prstGeom>
          <a:solidFill>
            <a:srgbClr val="FF99CC"/>
          </a:solidFill>
          <a:ln>
            <a:solidFill>
              <a:srgbClr val="FF3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chemeClr val="tx1"/>
                </a:solidFill>
              </a:rPr>
              <a:t>1 subregion</a:t>
            </a:r>
            <a:endParaRPr lang="pl-PL" sz="1400" b="1" dirty="0">
              <a:solidFill>
                <a:schemeClr val="tx1"/>
              </a:solidFill>
            </a:endParaRPr>
          </a:p>
        </p:txBody>
      </p:sp>
      <p:cxnSp>
        <p:nvCxnSpPr>
          <p:cNvPr id="12" name="Łącznik prosty ze strzałką 11"/>
          <p:cNvCxnSpPr/>
          <p:nvPr/>
        </p:nvCxnSpPr>
        <p:spPr>
          <a:xfrm flipH="1">
            <a:off x="6804248" y="1556792"/>
            <a:ext cx="1080120" cy="57606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rostokąt 12"/>
          <p:cNvSpPr/>
          <p:nvPr/>
        </p:nvSpPr>
        <p:spPr>
          <a:xfrm>
            <a:off x="7884368" y="1196752"/>
            <a:ext cx="1080000" cy="360040"/>
          </a:xfrm>
          <a:prstGeom prst="rect">
            <a:avLst/>
          </a:prstGeom>
          <a:solidFill>
            <a:srgbClr val="71B8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chemeClr val="tx1"/>
                </a:solidFill>
              </a:rPr>
              <a:t>3 subregion</a:t>
            </a:r>
            <a:endParaRPr lang="pl-PL" sz="1400" b="1" dirty="0">
              <a:solidFill>
                <a:schemeClr val="tx1"/>
              </a:solidFill>
            </a:endParaRPr>
          </a:p>
        </p:txBody>
      </p:sp>
      <p:cxnSp>
        <p:nvCxnSpPr>
          <p:cNvPr id="15" name="Łącznik prosty ze strzałką 14"/>
          <p:cNvCxnSpPr/>
          <p:nvPr/>
        </p:nvCxnSpPr>
        <p:spPr>
          <a:xfrm flipV="1">
            <a:off x="1763688" y="5085184"/>
            <a:ext cx="1224136" cy="648072"/>
          </a:xfrm>
          <a:prstGeom prst="straightConnector1">
            <a:avLst/>
          </a:prstGeom>
          <a:ln w="127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Prostokąt 16"/>
          <p:cNvSpPr/>
          <p:nvPr/>
        </p:nvSpPr>
        <p:spPr>
          <a:xfrm>
            <a:off x="755576" y="5733256"/>
            <a:ext cx="1080000" cy="360040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chemeClr val="tx1"/>
                </a:solidFill>
              </a:rPr>
              <a:t>4 subregion</a:t>
            </a:r>
            <a:endParaRPr lang="pl-PL" sz="1400" b="1" dirty="0">
              <a:solidFill>
                <a:schemeClr val="tx1"/>
              </a:solidFill>
            </a:endParaRPr>
          </a:p>
        </p:txBody>
      </p:sp>
      <p:cxnSp>
        <p:nvCxnSpPr>
          <p:cNvPr id="21" name="Łącznik prosty ze strzałką 20"/>
          <p:cNvCxnSpPr/>
          <p:nvPr/>
        </p:nvCxnSpPr>
        <p:spPr>
          <a:xfrm flipH="1" flipV="1">
            <a:off x="6516216" y="4797152"/>
            <a:ext cx="1296144" cy="792088"/>
          </a:xfrm>
          <a:prstGeom prst="straightConnector1">
            <a:avLst/>
          </a:prstGeom>
          <a:ln w="1270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rostokąt 23"/>
          <p:cNvSpPr/>
          <p:nvPr/>
        </p:nvSpPr>
        <p:spPr>
          <a:xfrm>
            <a:off x="7812360" y="5589240"/>
            <a:ext cx="1080000" cy="432048"/>
          </a:xfrm>
          <a:prstGeom prst="rect">
            <a:avLst/>
          </a:prstGeom>
          <a:solidFill>
            <a:srgbClr val="F89D52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sz="1400" b="1" dirty="0" smtClean="0">
                <a:solidFill>
                  <a:schemeClr val="tx1"/>
                </a:solidFill>
              </a:rPr>
              <a:t>2 subregion</a:t>
            </a:r>
            <a:endParaRPr lang="pl-PL" sz="1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sz="4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Korzyści z uzyskania statusu PS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589240"/>
          </a:xfrm>
        </p:spPr>
        <p:txBody>
          <a:bodyPr>
            <a:noAutofit/>
          </a:bodyPr>
          <a:lstStyle/>
          <a:p>
            <a:pPr indent="-163513" algn="just"/>
            <a:r>
              <a:rPr lang="pl-PL" sz="1800" dirty="0" smtClean="0"/>
              <a:t>Dotacje na tworzenie nowych miejsc pracy dla osób:</a:t>
            </a:r>
          </a:p>
          <a:p>
            <a:pPr marL="808038" algn="just">
              <a:buFont typeface="Courier New" pitchFamily="49" charset="0"/>
              <a:buChar char="o"/>
            </a:pPr>
            <a:r>
              <a:rPr lang="pl-PL" sz="1800" dirty="0" smtClean="0"/>
              <a:t>zagrożonych ubóstwem lub wykluczeniem społecznym, z wyłączeniem osób niepełnoletnich;</a:t>
            </a:r>
          </a:p>
          <a:p>
            <a:pPr marL="808038" algn="just">
              <a:buFont typeface="Courier New" pitchFamily="49" charset="0"/>
              <a:buChar char="o"/>
            </a:pPr>
            <a:r>
              <a:rPr lang="pl-PL" sz="1800" dirty="0" smtClean="0"/>
              <a:t>długotrwale bezrobotnych;</a:t>
            </a:r>
          </a:p>
          <a:p>
            <a:pPr marL="808038" algn="just">
              <a:buFont typeface="Courier New" pitchFamily="49" charset="0"/>
              <a:buChar char="o"/>
            </a:pPr>
            <a:r>
              <a:rPr lang="pl-PL" sz="1800" dirty="0" smtClean="0"/>
              <a:t>ubogich pracujących;</a:t>
            </a:r>
          </a:p>
          <a:p>
            <a:pPr marL="808038" algn="just">
              <a:buFont typeface="Courier New" pitchFamily="49" charset="0"/>
              <a:buChar char="o"/>
            </a:pPr>
            <a:r>
              <a:rPr lang="pl-PL" sz="1800" dirty="0" smtClean="0"/>
              <a:t>opuszczających młodzieżowe ośrodki wychowawcze i młodzieżowe środki socjoterapii;</a:t>
            </a:r>
          </a:p>
          <a:p>
            <a:pPr marL="808038" algn="just">
              <a:buFont typeface="Courier New" pitchFamily="49" charset="0"/>
              <a:buChar char="o"/>
            </a:pPr>
            <a:r>
              <a:rPr lang="pl-PL" sz="1800" dirty="0" smtClean="0"/>
              <a:t>opuszczających zakłady poprawcze i schroniska dla nieletnich.</a:t>
            </a:r>
          </a:p>
          <a:p>
            <a:pPr marL="360363" lvl="0" indent="-180975" algn="just"/>
            <a:r>
              <a:rPr lang="pl-PL" sz="1800" dirty="0">
                <a:ea typeface="Times New Roman" pitchFamily="18" charset="0"/>
                <a:cs typeface="Arial" pitchFamily="34" charset="0"/>
              </a:rPr>
              <a:t>Status osoby </a:t>
            </a:r>
            <a:r>
              <a:rPr lang="pl-PL" sz="1800" dirty="0" smtClean="0">
                <a:ea typeface="Times New Roman" pitchFamily="18" charset="0"/>
                <a:cs typeface="Arial" pitchFamily="34" charset="0"/>
              </a:rPr>
              <a:t>jest </a:t>
            </a:r>
            <a:r>
              <a:rPr lang="pl-PL" sz="1800" dirty="0">
                <a:ea typeface="Calibri" pitchFamily="34" charset="0"/>
                <a:cs typeface="Times New Roman" pitchFamily="18" charset="0"/>
              </a:rPr>
              <a:t>weryfikowany w momencie złożenia wniosku o dotację</a:t>
            </a:r>
            <a:endParaRPr lang="pl-PL" sz="1800" dirty="0">
              <a:cs typeface="Arial" pitchFamily="34" charset="0"/>
            </a:endParaRPr>
          </a:p>
          <a:p>
            <a:pPr marL="360363" indent="-360363" algn="just"/>
            <a:endParaRPr lang="pl-PL" sz="1800" dirty="0" smtClean="0"/>
          </a:p>
          <a:p>
            <a:pPr marL="0" lvl="0" indent="0" algn="just" eaLnBrk="0" fontAlgn="base" hangingPunct="0">
              <a:spcBef>
                <a:spcPts val="600"/>
              </a:spcBef>
              <a:spcAft>
                <a:spcPts val="600"/>
              </a:spcAft>
              <a:buNone/>
            </a:pPr>
            <a:r>
              <a:rPr lang="pl-PL" sz="1800" b="1" dirty="0">
                <a:ea typeface="Calibri" pitchFamily="34" charset="0"/>
                <a:cs typeface="Arial" pitchFamily="34" charset="0"/>
              </a:rPr>
              <a:t>UWAGA:</a:t>
            </a:r>
            <a:r>
              <a:rPr lang="pl-PL" sz="1800" dirty="0">
                <a:ea typeface="Calibri" pitchFamily="34" charset="0"/>
                <a:cs typeface="Arial" pitchFamily="34" charset="0"/>
              </a:rPr>
              <a:t>  </a:t>
            </a:r>
            <a:endParaRPr lang="pl-PL" sz="1800" dirty="0">
              <a:cs typeface="Arial" pitchFamily="34" charset="0"/>
            </a:endParaRPr>
          </a:p>
          <a:p>
            <a:pPr marL="0" lvl="0" indent="0" algn="just" eaLnBrk="0" fontAlgn="base" hangingPunct="0">
              <a:spcBef>
                <a:spcPts val="600"/>
              </a:spcBef>
              <a:spcAft>
                <a:spcPts val="600"/>
              </a:spcAft>
              <a:buNone/>
            </a:pPr>
            <a:r>
              <a:rPr lang="pl-PL" sz="1800" dirty="0">
                <a:ea typeface="Calibri" pitchFamily="34" charset="0"/>
                <a:cs typeface="Arial" pitchFamily="34" charset="0"/>
              </a:rPr>
              <a:t>Nie jest możliwe przyznanie dotacji na stworzenie miejsca pracy dla osób, które wykonują pracę na </a:t>
            </a:r>
            <a:r>
              <a:rPr lang="pl-PL" sz="1800" dirty="0">
                <a:ea typeface="Calibri" pitchFamily="34" charset="0"/>
                <a:cs typeface="Calibri" pitchFamily="34" charset="0"/>
              </a:rPr>
              <a:t>p</a:t>
            </a:r>
            <a:r>
              <a:rPr lang="pl-PL" sz="1800" dirty="0">
                <a:ea typeface="Calibri" pitchFamily="34" charset="0"/>
                <a:cs typeface="Arial" pitchFamily="34" charset="0"/>
              </a:rPr>
              <a:t>odstawie umowy o pracę, spół</a:t>
            </a:r>
            <a:r>
              <a:rPr lang="pl-PL" sz="1800" b="1" dirty="0">
                <a:ea typeface="Calibri" pitchFamily="34" charset="0"/>
                <a:cs typeface="Arial" pitchFamily="34" charset="0"/>
              </a:rPr>
              <a:t>dzielczej umowy o pracę lub umowy cywilnoprawnej,</a:t>
            </a:r>
            <a:r>
              <a:rPr lang="pl-PL" sz="1800" dirty="0">
                <a:ea typeface="Calibri" pitchFamily="34" charset="0"/>
                <a:cs typeface="Calibri" pitchFamily="34" charset="0"/>
              </a:rPr>
              <a:t> lub prowadzą działalność gospodarczą w momencie podejmowania zatrudnienia w przedsiębiorstwie społecznym. </a:t>
            </a:r>
          </a:p>
          <a:p>
            <a:pPr marL="360363" indent="-360363"/>
            <a:endParaRPr lang="pl-PL" sz="1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</TotalTime>
  <Words>1170</Words>
  <Application>Microsoft Office PowerPoint</Application>
  <PresentationFormat>Pokaz na ekranie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12</vt:i4>
      </vt:variant>
    </vt:vector>
  </HeadingPairs>
  <TitlesOfParts>
    <vt:vector size="13" baseType="lpstr">
      <vt:lpstr>Motyw pakietu Office</vt:lpstr>
      <vt:lpstr>Spotkanie sieciujące Zakłady Aktywności Zawodowej z terenu województwa kujawsko-pomorskiego</vt:lpstr>
      <vt:lpstr>Przedsiębiorstwo społeczne</vt:lpstr>
      <vt:lpstr>Przedsiębiorstwo społeczne c.d.</vt:lpstr>
      <vt:lpstr>Przedsiębiorstwo społeczne c.d.</vt:lpstr>
      <vt:lpstr>Przedsiębiorstwo społeczne c.d.</vt:lpstr>
      <vt:lpstr>Wnioski o status PS</vt:lpstr>
      <vt:lpstr>OWES  :</vt:lpstr>
      <vt:lpstr>Slajd 8</vt:lpstr>
      <vt:lpstr>Korzyści z uzyskania statusu PS</vt:lpstr>
      <vt:lpstr>Korzyści z uzyskania statusu PS</vt:lpstr>
      <vt:lpstr>Warunek trwałości</vt:lpstr>
      <vt:lpstr>Slajd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Przedsiębiorstwo społeczne</dc:title>
  <dc:creator>kamilac</dc:creator>
  <cp:lastModifiedBy>kamilac</cp:lastModifiedBy>
  <cp:revision>29</cp:revision>
  <dcterms:created xsi:type="dcterms:W3CDTF">2018-05-07T07:02:33Z</dcterms:created>
  <dcterms:modified xsi:type="dcterms:W3CDTF">2018-05-07T11:51:09Z</dcterms:modified>
</cp:coreProperties>
</file>