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294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4E14A4-27C2-43D8-8767-08069AC9AE56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BF279-8F03-4178-B585-E9020EA3939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998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7026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2197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05549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242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5621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2054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5105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2902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126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8175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8067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7300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84376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14342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4828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5903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4DB5A-FD58-4390-9355-735BDCB24E2C}" type="datetimeFigureOut">
              <a:rPr lang="pl-PL" smtClean="0"/>
              <a:t>07.03.2017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A7B4937-98A5-41C8-BBB1-AC0CEF11069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920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-900608" y="4437112"/>
            <a:ext cx="8352928" cy="821953"/>
          </a:xfrm>
        </p:spPr>
        <p:txBody>
          <a:bodyPr/>
          <a:lstStyle/>
          <a:p>
            <a:r>
              <a:rPr lang="pl-PL" sz="4800" dirty="0">
                <a:solidFill>
                  <a:schemeClr val="accent2"/>
                </a:solidFill>
                <a:cs typeface="Arial" panose="020B0604020202020204" pitchFamily="34" charset="0"/>
              </a:rPr>
              <a:t>Zatrudnienie wspomagane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40640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389076"/>
            <a:ext cx="1424300" cy="14243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187624" y="5951021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accent2">
                    <a:lumMod val="50000"/>
                  </a:schemeClr>
                </a:solidFill>
              </a:rPr>
              <a:t>Fundacja na Rzecz Osób Niepełnosprawnych „Arkadia” w Toruniu</a:t>
            </a:r>
          </a:p>
        </p:txBody>
      </p:sp>
    </p:spTree>
    <p:extLst>
      <p:ext uri="{BB962C8B-B14F-4D97-AF65-F5344CB8AC3E}">
        <p14:creationId xmlns:p14="http://schemas.microsoft.com/office/powerpoint/2010/main" val="403147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599" y="404664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accent2"/>
                </a:solidFill>
              </a:rPr>
              <a:t>Przemysław – pracownik biurowy w Urzędzie Marszałkowskim</a:t>
            </a:r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556792"/>
            <a:ext cx="6738861" cy="4464496"/>
          </a:xfrm>
        </p:spPr>
      </p:pic>
    </p:spTree>
    <p:extLst>
      <p:ext uri="{BB962C8B-B14F-4D97-AF65-F5344CB8AC3E}">
        <p14:creationId xmlns:p14="http://schemas.microsoft.com/office/powerpoint/2010/main" val="1529533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609600"/>
            <a:ext cx="6768751" cy="1320800"/>
          </a:xfrm>
        </p:spPr>
        <p:txBody>
          <a:bodyPr/>
          <a:lstStyle/>
          <a:p>
            <a:r>
              <a:rPr lang="pl-PL" dirty="0">
                <a:solidFill>
                  <a:schemeClr val="accent2"/>
                </a:solidFill>
              </a:rPr>
              <a:t>Michał – pracownik gospodarczy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2"/>
            <a:ext cx="6729984" cy="4458614"/>
          </a:xfrm>
        </p:spPr>
      </p:pic>
    </p:spTree>
    <p:extLst>
      <p:ext uri="{BB962C8B-B14F-4D97-AF65-F5344CB8AC3E}">
        <p14:creationId xmlns:p14="http://schemas.microsoft.com/office/powerpoint/2010/main" val="3000158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599" y="5301208"/>
            <a:ext cx="6347714" cy="1152128"/>
          </a:xfrm>
        </p:spPr>
        <p:txBody>
          <a:bodyPr>
            <a:normAutofit/>
          </a:bodyPr>
          <a:lstStyle/>
          <a:p>
            <a:r>
              <a:rPr lang="pl-PL" sz="1600" dirty="0">
                <a:solidFill>
                  <a:schemeClr val="accent2"/>
                </a:solidFill>
              </a:rPr>
              <a:t>www.arkadia.torun.pl</a:t>
            </a:r>
          </a:p>
          <a:p>
            <a:r>
              <a:rPr lang="pl-PL" sz="1600" dirty="0">
                <a:solidFill>
                  <a:schemeClr val="accent2"/>
                </a:solidFill>
              </a:rPr>
              <a:t>fundacja@arkadia.torun.pl</a:t>
            </a: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99392"/>
            <a:ext cx="547260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51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6632"/>
            <a:ext cx="4794407" cy="6560286"/>
          </a:xfrm>
        </p:spPr>
      </p:pic>
    </p:spTree>
    <p:extLst>
      <p:ext uri="{BB962C8B-B14F-4D97-AF65-F5344CB8AC3E}">
        <p14:creationId xmlns:p14="http://schemas.microsoft.com/office/powerpoint/2010/main" val="3678202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>
                <a:solidFill>
                  <a:schemeClr val="accent2"/>
                </a:solidFill>
              </a:rPr>
              <a:t>Zatrudnienie wspomagane</a:t>
            </a:r>
            <a:r>
              <a:rPr lang="pl-PL" dirty="0">
                <a:solidFill>
                  <a:schemeClr val="accent2"/>
                </a:solidFill>
              </a:rPr>
              <a:t> jest to metoda zatrudniania:</a:t>
            </a:r>
            <a:br>
              <a:rPr lang="pl-PL" dirty="0">
                <a:solidFill>
                  <a:schemeClr val="accent2"/>
                </a:solidFill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sz="2400" dirty="0"/>
              <a:t>osób niepełnosprawnych intelektualnie, z zaburzeniami psychicznymi i niewidomych,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400" dirty="0"/>
              <a:t>na otwartym rynku pracy­,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2400" dirty="0"/>
              <a:t>przy zapewnieniu im stałego wspomagania ze strony trenera pracy.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23951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zawartości 8"/>
          <p:cNvSpPr>
            <a:spLocks noGrp="1"/>
          </p:cNvSpPr>
          <p:nvPr>
            <p:ph idx="1"/>
          </p:nvPr>
        </p:nvSpPr>
        <p:spPr>
          <a:xfrm>
            <a:off x="609599" y="2160590"/>
            <a:ext cx="6347714" cy="4436762"/>
          </a:xfrm>
        </p:spPr>
        <p:txBody>
          <a:bodyPr/>
          <a:lstStyle/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l-PL" altLang="pl-PL" dirty="0">
                <a:solidFill>
                  <a:srgbClr val="404040"/>
                </a:solidFill>
                <a:latin typeface="aller_rg"/>
              </a:rPr>
              <a:t>Trener wraz z doradcą rozwoju zawodowego </a:t>
            </a:r>
            <a:r>
              <a:rPr lang="pl-PL" altLang="pl-PL" b="1" dirty="0">
                <a:solidFill>
                  <a:srgbClr val="404040"/>
                </a:solidFill>
                <a:latin typeface="aller_rg"/>
              </a:rPr>
              <a:t>przeprowadza rekrutację</a:t>
            </a:r>
            <a:r>
              <a:rPr lang="pl-PL" altLang="pl-PL" dirty="0">
                <a:solidFill>
                  <a:srgbClr val="404040"/>
                </a:solidFill>
                <a:latin typeface="aller_rg"/>
              </a:rPr>
              <a:t> przyszłego pracownika i pracodawcy – ani pracownik ani pracodawca nie są osobami przypadkowymi. </a:t>
            </a:r>
            <a:endParaRPr lang="pl-PL" altLang="pl-PL" sz="800" dirty="0">
              <a:solidFill>
                <a:schemeClr val="tx1"/>
              </a:solidFill>
            </a:endParaRP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l-PL" altLang="pl-PL" dirty="0">
                <a:solidFill>
                  <a:srgbClr val="404040"/>
                </a:solidFill>
                <a:latin typeface="aller_rg"/>
              </a:rPr>
              <a:t>  </a:t>
            </a: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pl-PL" altLang="pl-PL" sz="800" dirty="0">
              <a:solidFill>
                <a:schemeClr val="tx1"/>
              </a:solidFill>
            </a:endParaRP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l-PL" altLang="pl-PL" dirty="0">
                <a:solidFill>
                  <a:srgbClr val="404040"/>
                </a:solidFill>
                <a:latin typeface="aller_rg"/>
              </a:rPr>
              <a:t>Wszystkie strony biorą udział w określaniu </a:t>
            </a:r>
            <a:r>
              <a:rPr lang="pl-PL" altLang="pl-PL" b="1" dirty="0">
                <a:solidFill>
                  <a:srgbClr val="404040"/>
                </a:solidFill>
                <a:latin typeface="aller_rg"/>
              </a:rPr>
              <a:t>zakresu obowiązków, wynagrodzenia oraz wymiaru czasu pracy</a:t>
            </a:r>
            <a:r>
              <a:rPr lang="pl-PL" altLang="pl-PL" dirty="0">
                <a:solidFill>
                  <a:srgbClr val="404040"/>
                </a:solidFill>
                <a:latin typeface="aller_rg"/>
              </a:rPr>
              <a:t>.</a:t>
            </a:r>
            <a:endParaRPr lang="pl-PL" altLang="pl-PL" sz="800" dirty="0">
              <a:solidFill>
                <a:schemeClr val="tx1"/>
              </a:solidFill>
            </a:endParaRP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l-PL" altLang="pl-PL" dirty="0">
                <a:solidFill>
                  <a:srgbClr val="404040"/>
                </a:solidFill>
                <a:latin typeface="aller_rg"/>
              </a:rPr>
              <a:t>  </a:t>
            </a: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pl-PL" altLang="pl-PL" sz="800" dirty="0">
              <a:solidFill>
                <a:schemeClr val="tx1"/>
              </a:solidFill>
            </a:endParaRP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l-PL" altLang="pl-PL" dirty="0">
                <a:solidFill>
                  <a:srgbClr val="404040"/>
                </a:solidFill>
                <a:latin typeface="aller_rg"/>
              </a:rPr>
              <a:t>Trener wraz z przyszłym pracownikiem udaje się na </a:t>
            </a:r>
            <a:r>
              <a:rPr lang="pl-PL" altLang="pl-PL" b="1" dirty="0">
                <a:solidFill>
                  <a:srgbClr val="404040"/>
                </a:solidFill>
                <a:latin typeface="aller_rg"/>
              </a:rPr>
              <a:t>badania lekarskie oraz szkolenie BHP</a:t>
            </a:r>
            <a:r>
              <a:rPr lang="pl-PL" altLang="pl-PL" dirty="0">
                <a:solidFill>
                  <a:srgbClr val="404040"/>
                </a:solidFill>
                <a:latin typeface="aller_rg"/>
              </a:rPr>
              <a:t>.</a:t>
            </a:r>
          </a:p>
          <a:p>
            <a:pPr marL="0" lvl="0"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pl-PL" altLang="pl-PL" dirty="0">
              <a:solidFill>
                <a:srgbClr val="404040"/>
              </a:solidFill>
              <a:latin typeface="aller_rg"/>
            </a:endParaRPr>
          </a:p>
          <a:p>
            <a:pPr marL="0" indent="0" algn="ctr">
              <a:buNone/>
            </a:pPr>
            <a:r>
              <a:rPr lang="pl-PL" dirty="0">
                <a:solidFill>
                  <a:srgbClr val="404040"/>
                </a:solidFill>
                <a:latin typeface="aller_rg"/>
              </a:rPr>
              <a:t>Trener </a:t>
            </a:r>
            <a:r>
              <a:rPr lang="pl-PL" b="1" dirty="0">
                <a:solidFill>
                  <a:srgbClr val="404040"/>
                </a:solidFill>
                <a:latin typeface="aller_rg"/>
              </a:rPr>
              <a:t>przygotowuje pozostałych pracowników</a:t>
            </a:r>
            <a:r>
              <a:rPr lang="pl-PL" dirty="0">
                <a:solidFill>
                  <a:srgbClr val="404040"/>
                </a:solidFill>
                <a:latin typeface="aller_rg"/>
              </a:rPr>
              <a:t> firmy na przyjęcie osoby niepełnosprawnej intelektualnie do swojego grona, jeśli wystąpi taka potrzeba.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599" y="452016"/>
            <a:ext cx="6347713" cy="1320800"/>
          </a:xfrm>
        </p:spPr>
        <p:txBody>
          <a:bodyPr>
            <a:noAutofit/>
          </a:bodyPr>
          <a:lstStyle/>
          <a:p>
            <a:r>
              <a:rPr lang="pl-PL" sz="3200" dirty="0">
                <a:solidFill>
                  <a:schemeClr val="accent2"/>
                </a:solidFill>
              </a:rPr>
              <a:t>Metoda wdrażania zatrudnienia wspomaganego wypracowana przez Fundację</a:t>
            </a:r>
          </a:p>
        </p:txBody>
      </p:sp>
      <p:pic>
        <p:nvPicPr>
          <p:cNvPr id="1029" name="Picture 5" descr="strzałk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874" y="3062405"/>
            <a:ext cx="3429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rzałk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874" y="4067194"/>
            <a:ext cx="3429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strzałk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005" y="4989373"/>
            <a:ext cx="3429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290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3568" y="2031806"/>
            <a:ext cx="6120680" cy="449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Przyszły pracownik </a:t>
            </a:r>
            <a:r>
              <a:rPr kumimoji="0" lang="pl-PL" altLang="pl-PL" b="1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wraz z trenerem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 uczy się dojazdu do firmy, opanowuje swoje wszystkie zadania i aklimatyzuje się w nowym środowisku.</a:t>
            </a:r>
            <a:endParaRPr kumimoji="0" lang="pl-PL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Po opanowaniu swoich zadań przez pracownika, trener </a:t>
            </a:r>
            <a:r>
              <a:rPr kumimoji="0" lang="pl-PL" altLang="pl-PL" b="1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stopniowo się wycofuje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 aż do pełnego usamodzielnienia.</a:t>
            </a:r>
            <a:endParaRPr kumimoji="0" lang="pl-PL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ctr" defTabSz="914400"/>
            <a:r>
              <a:rPr lang="pl-PL" altLang="pl-PL" dirty="0">
                <a:solidFill>
                  <a:srgbClr val="404040"/>
                </a:solidFill>
                <a:latin typeface="aller_rg"/>
              </a:rPr>
              <a:t> </a:t>
            </a:r>
          </a:p>
          <a:p>
            <a:pPr lvl="0" algn="ctr" defTabSz="914400"/>
            <a:endParaRPr lang="pl-PL" altLang="pl-PL" sz="800" dirty="0">
              <a:solidFill>
                <a:srgbClr val="404040"/>
              </a:solidFill>
              <a:latin typeface="aller_rg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Trener może </a:t>
            </a:r>
            <a:r>
              <a:rPr kumimoji="0" lang="pl-PL" altLang="pl-PL" b="1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pomóc w przyszłości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 w rozwiązywaniu pojawiających się problemów oraz ponownie przeszkolić jeśli zmieni się zakres obowiązków.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pl-PL" altLang="pl-PL" dirty="0">
              <a:solidFill>
                <a:srgbClr val="404040"/>
              </a:solidFill>
              <a:latin typeface="aller_rg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pl-PL" altLang="pl-PL" sz="800" dirty="0">
              <a:solidFill>
                <a:srgbClr val="404040"/>
              </a:solidFill>
              <a:latin typeface="aller_rg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Pracujący niepełnosprawni biorą udział w </a:t>
            </a:r>
            <a:r>
              <a:rPr kumimoji="0" lang="pl-PL" altLang="pl-PL" b="1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spotkaniach dla pracujących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aller_rg"/>
              </a:rPr>
              <a:t>jako nieformalnej grupie wsparcia.</a:t>
            </a:r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609599" y="452016"/>
            <a:ext cx="6347713" cy="1320800"/>
          </a:xfrm>
        </p:spPr>
        <p:txBody>
          <a:bodyPr>
            <a:noAutofit/>
          </a:bodyPr>
          <a:lstStyle/>
          <a:p>
            <a:r>
              <a:rPr lang="pl-PL" sz="3200" dirty="0">
                <a:solidFill>
                  <a:schemeClr val="accent2"/>
                </a:solidFill>
              </a:rPr>
              <a:t>Metoda wdrażania zatrudnienia wspomaganego wypracowana przez Fundację</a:t>
            </a:r>
          </a:p>
        </p:txBody>
      </p:sp>
      <p:pic>
        <p:nvPicPr>
          <p:cNvPr id="2050" name="Picture 2" descr="strzałk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005" y="2996952"/>
            <a:ext cx="3429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trzałk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005" y="4221088"/>
            <a:ext cx="3429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strzałk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005" y="5462364"/>
            <a:ext cx="3429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083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accent2"/>
                </a:solidFill>
              </a:rPr>
              <a:t>Adam – pomocnik piekarza</a:t>
            </a:r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67953"/>
            <a:ext cx="6696744" cy="4453335"/>
          </a:xfrm>
        </p:spPr>
      </p:pic>
    </p:spTree>
    <p:extLst>
      <p:ext uri="{BB962C8B-B14F-4D97-AF65-F5344CB8AC3E}">
        <p14:creationId xmlns:p14="http://schemas.microsoft.com/office/powerpoint/2010/main" val="2990262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609600"/>
            <a:ext cx="7416824" cy="1320800"/>
          </a:xfrm>
        </p:spPr>
        <p:txBody>
          <a:bodyPr>
            <a:normAutofit/>
          </a:bodyPr>
          <a:lstStyle/>
          <a:p>
            <a:r>
              <a:rPr lang="pl-PL" sz="3200" dirty="0">
                <a:solidFill>
                  <a:schemeClr val="accent2"/>
                </a:solidFill>
              </a:rPr>
              <a:t>Leonard – pomocnik </a:t>
            </a:r>
            <a:r>
              <a:rPr lang="pl-PL" sz="3200" dirty="0" err="1">
                <a:solidFill>
                  <a:schemeClr val="accent2"/>
                </a:solidFill>
              </a:rPr>
              <a:t>demontażysty</a:t>
            </a:r>
            <a:endParaRPr lang="pl-PL" sz="3200" dirty="0">
              <a:solidFill>
                <a:schemeClr val="accent2"/>
              </a:solidFill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80" y="1562064"/>
            <a:ext cx="6705600" cy="4459224"/>
          </a:xfrm>
        </p:spPr>
      </p:pic>
    </p:spTree>
    <p:extLst>
      <p:ext uri="{BB962C8B-B14F-4D97-AF65-F5344CB8AC3E}">
        <p14:creationId xmlns:p14="http://schemas.microsoft.com/office/powerpoint/2010/main" val="1099780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accent2"/>
                </a:solidFill>
              </a:rPr>
              <a:t>Sambor – pracownik biurowy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2"/>
            <a:ext cx="6705600" cy="4459224"/>
          </a:xfrm>
        </p:spPr>
      </p:pic>
    </p:spTree>
    <p:extLst>
      <p:ext uri="{BB962C8B-B14F-4D97-AF65-F5344CB8AC3E}">
        <p14:creationId xmlns:p14="http://schemas.microsoft.com/office/powerpoint/2010/main" val="1328406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accent2"/>
                </a:solidFill>
              </a:rPr>
              <a:t>Magda – </a:t>
            </a:r>
            <a:r>
              <a:rPr lang="pl-PL" dirty="0" err="1">
                <a:solidFill>
                  <a:schemeClr val="accent2"/>
                </a:solidFill>
              </a:rPr>
              <a:t>merchandiser</a:t>
            </a:r>
            <a:endParaRPr lang="pl-PL" dirty="0">
              <a:solidFill>
                <a:schemeClr val="accent2"/>
              </a:solidFill>
            </a:endParaRPr>
          </a:p>
        </p:txBody>
      </p:sp>
      <p:pic>
        <p:nvPicPr>
          <p:cNvPr id="8" name="Symbol zastępczy zawartości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80" y="1562064"/>
            <a:ext cx="6705600" cy="4459224"/>
          </a:xfrm>
        </p:spPr>
      </p:pic>
    </p:spTree>
    <p:extLst>
      <p:ext uri="{BB962C8B-B14F-4D97-AF65-F5344CB8AC3E}">
        <p14:creationId xmlns:p14="http://schemas.microsoft.com/office/powerpoint/2010/main" val="1177074256"/>
      </p:ext>
    </p:extLst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110</TotalTime>
  <Words>101</Words>
  <Application>Microsoft Office PowerPoint</Application>
  <PresentationFormat>Pokaz na ekranie (4:3)</PresentationFormat>
  <Paragraphs>35</Paragraphs>
  <Slides>12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8" baseType="lpstr">
      <vt:lpstr>aller_rg</vt:lpstr>
      <vt:lpstr>Arial</vt:lpstr>
      <vt:lpstr>Calibri</vt:lpstr>
      <vt:lpstr>Trebuchet MS</vt:lpstr>
      <vt:lpstr>Wingdings 3</vt:lpstr>
      <vt:lpstr>Faseta</vt:lpstr>
      <vt:lpstr>Zatrudnienie wspomagane</vt:lpstr>
      <vt:lpstr>Prezentacja programu PowerPoint</vt:lpstr>
      <vt:lpstr>Zatrudnienie wspomagane jest to metoda zatrudniania: </vt:lpstr>
      <vt:lpstr>Metoda wdrażania zatrudnienia wspomaganego wypracowana przez Fundację</vt:lpstr>
      <vt:lpstr>Metoda wdrażania zatrudnienia wspomaganego wypracowana przez Fundację</vt:lpstr>
      <vt:lpstr>Adam – pomocnik piekarza</vt:lpstr>
      <vt:lpstr>Leonard – pomocnik demontażysty</vt:lpstr>
      <vt:lpstr>Sambor – pracownik biurowy</vt:lpstr>
      <vt:lpstr>Magda – merchandiser</vt:lpstr>
      <vt:lpstr>Przemysław – pracownik biurowy w Urzędzie Marszałkowskim</vt:lpstr>
      <vt:lpstr>Michał – pracownik gospodarczy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Zatrudnienie wspomagane</dc:title>
  <dc:creator>Marta Kufel</dc:creator>
  <cp:lastModifiedBy>Bartosz Paduch</cp:lastModifiedBy>
  <cp:revision>12</cp:revision>
  <dcterms:created xsi:type="dcterms:W3CDTF">2017-03-06T10:48:46Z</dcterms:created>
  <dcterms:modified xsi:type="dcterms:W3CDTF">2017-03-07T11:17:03Z</dcterms:modified>
</cp:coreProperties>
</file>