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8" r:id="rId2"/>
    <p:sldMasterId id="2147483710" r:id="rId3"/>
    <p:sldMasterId id="2147483758" r:id="rId4"/>
    <p:sldMasterId id="2147483770" r:id="rId5"/>
    <p:sldMasterId id="2147483722" r:id="rId6"/>
    <p:sldMasterId id="2147483734" r:id="rId7"/>
    <p:sldMasterId id="2147483746" r:id="rId8"/>
  </p:sldMasterIdLst>
  <p:notesMasterIdLst>
    <p:notesMasterId r:id="rId33"/>
  </p:notesMasterIdLst>
  <p:handoutMasterIdLst>
    <p:handoutMasterId r:id="rId34"/>
  </p:handoutMasterIdLst>
  <p:sldIdLst>
    <p:sldId id="260" r:id="rId9"/>
    <p:sldId id="519" r:id="rId10"/>
    <p:sldId id="526" r:id="rId11"/>
    <p:sldId id="560" r:id="rId12"/>
    <p:sldId id="561" r:id="rId13"/>
    <p:sldId id="538" r:id="rId14"/>
    <p:sldId id="536" r:id="rId15"/>
    <p:sldId id="539" r:id="rId16"/>
    <p:sldId id="546" r:id="rId17"/>
    <p:sldId id="547" r:id="rId18"/>
    <p:sldId id="545" r:id="rId19"/>
    <p:sldId id="541" r:id="rId20"/>
    <p:sldId id="542" r:id="rId21"/>
    <p:sldId id="543" r:id="rId22"/>
    <p:sldId id="544" r:id="rId23"/>
    <p:sldId id="527" r:id="rId24"/>
    <p:sldId id="548" r:id="rId25"/>
    <p:sldId id="550" r:id="rId26"/>
    <p:sldId id="558" r:id="rId27"/>
    <p:sldId id="562" r:id="rId28"/>
    <p:sldId id="552" r:id="rId29"/>
    <p:sldId id="553" r:id="rId30"/>
    <p:sldId id="554" r:id="rId31"/>
    <p:sldId id="426" r:id="rId32"/>
  </p:sldIdLst>
  <p:sldSz cx="9144000" cy="6858000" type="screen4x3"/>
  <p:notesSz cx="6797675" cy="9926638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gmara Angowska" initials="DA" lastIdx="1" clrIdx="0">
    <p:extLst>
      <p:ext uri="{19B8F6BF-5375-455C-9EA6-DF929625EA0E}">
        <p15:presenceInfo xmlns:p15="http://schemas.microsoft.com/office/powerpoint/2012/main" userId="S-1-5-21-2619306676-2800222060-3362172700-1371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70C0"/>
    <a:srgbClr val="FF5353"/>
    <a:srgbClr val="EC7C30"/>
    <a:srgbClr val="7CAF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 pośredni 2 — Ak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7292A2E-F333-43FB-9621-5CBBE7FDCDCB}" styleName="Styl jasny 2 — Ak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D083AE6-46FA-4A59-8FB0-9F97EB10719F}" styleName="Styl jasny 3 — Ak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E25E649-3F16-4E02-A733-19D2CDBF48F0}" styleName="Styl pośredni 3 — Ak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9631B5-78F2-41C9-869B-9F39066F8104}" styleName="Styl pośredni 3 — Ak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89053" autoAdjust="0"/>
  </p:normalViewPr>
  <p:slideViewPr>
    <p:cSldViewPr snapToGrid="0">
      <p:cViewPr varScale="1">
        <p:scale>
          <a:sx n="116" d="100"/>
          <a:sy n="116" d="100"/>
        </p:scale>
        <p:origin x="121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commentAuthors" Target="commentAuthors.xml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hyperlink" Target="http://www.kujawsko-pomorskie.pl/strategie-osi-i-orsg" TargetMode="External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hyperlink" Target="http://www.kiw-pokl.org.pl/" TargetMode="External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hyperlink" Target="http://www.kujawsko-pomorskie.pl/strategie-osi-i-orsg" TargetMode="External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hyperlink" Target="http://www.kiw-pokl.org.pl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9C1F9B-CCB6-4D91-8BA4-5AF582F17324}" type="doc">
      <dgm:prSet loTypeId="urn:microsoft.com/office/officeart/2005/8/layout/vList2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pl-PL"/>
        </a:p>
      </dgm:t>
    </dgm:pt>
    <dgm:pt modelId="{1BEAAEA0-9E2B-40C7-B0EF-D49329F62F6E}">
      <dgm:prSet/>
      <dgm:spPr/>
      <dgm:t>
        <a:bodyPr/>
        <a:lstStyle/>
        <a:p>
          <a:pPr algn="l"/>
          <a:r>
            <a:rPr lang="pl-PL" dirty="0"/>
            <a:t>1.Zindywidualizowane i kompleksowe działania umożliwiające aktywne włączenie społeczne a także powrót na rynek pracy realizowane w oparciu o:</a:t>
          </a:r>
        </a:p>
        <a:p>
          <a:pPr algn="l"/>
          <a:r>
            <a:rPr lang="pl-PL" dirty="0"/>
            <a:t>a) Program Aktywizacja i Integracja i/lub, </a:t>
          </a:r>
        </a:p>
        <a:p>
          <a:pPr algn="l"/>
          <a:r>
            <a:rPr lang="pl-PL" dirty="0"/>
            <a:t>b) Kontrakt socjalny lub jego odmiany i/lub,</a:t>
          </a:r>
        </a:p>
        <a:p>
          <a:pPr algn="l"/>
          <a:r>
            <a:rPr lang="pl-PL" dirty="0"/>
            <a:t>c) Program Aktywności Lokalnej i/lub, </a:t>
          </a:r>
        </a:p>
        <a:p>
          <a:pPr algn="l"/>
          <a:r>
            <a:rPr lang="pl-PL" dirty="0"/>
            <a:t>d) inne metody, modele, narzędzia pracy socjalnej o charakterze indywidualnym, rodzinnym, środowiskowym; </a:t>
          </a:r>
        </a:p>
        <a:p>
          <a:pPr algn="l"/>
          <a:r>
            <a:rPr lang="pl-PL" dirty="0"/>
            <a:t>z obligatoryjnym wykorzystaniem instrumentów aktywizacji społecznej i/lub zawodowej i/lub edukacyjnej.</a:t>
          </a:r>
        </a:p>
      </dgm:t>
    </dgm:pt>
    <dgm:pt modelId="{8DE6B918-A24F-4FB1-A112-BD696D705D24}" type="parTrans" cxnId="{C846BD95-3B54-498F-8B2C-DC6F525095EB}">
      <dgm:prSet/>
      <dgm:spPr/>
      <dgm:t>
        <a:bodyPr/>
        <a:lstStyle/>
        <a:p>
          <a:endParaRPr lang="pl-PL"/>
        </a:p>
      </dgm:t>
    </dgm:pt>
    <dgm:pt modelId="{04B1DDB2-D1ED-44CD-B5E6-B577A1253092}" type="sibTrans" cxnId="{C846BD95-3B54-498F-8B2C-DC6F525095EB}">
      <dgm:prSet/>
      <dgm:spPr/>
      <dgm:t>
        <a:bodyPr/>
        <a:lstStyle/>
        <a:p>
          <a:endParaRPr lang="pl-PL"/>
        </a:p>
      </dgm:t>
    </dgm:pt>
    <dgm:pt modelId="{0FA938CD-D0D4-4833-9DC2-DB85A1165472}">
      <dgm:prSet/>
      <dgm:spPr/>
      <dgm:t>
        <a:bodyPr/>
        <a:lstStyle/>
        <a:p>
          <a:pPr algn="l"/>
          <a:r>
            <a:rPr lang="pl-PL" dirty="0"/>
            <a:t>2. Zindywidualizowane i kompleksowe działania umożliwiające aktywne włączenie społeczne a także powrót na rynek pracy  realizowane poprzez: </a:t>
          </a:r>
        </a:p>
        <a:p>
          <a:pPr algn="l"/>
          <a:r>
            <a:rPr lang="pl-PL" dirty="0"/>
            <a:t>a) programy reintegracji zawodowej i społecznej realizowane przez podmioty o których mowa w ustawie z dnia 13 czerwca 2003 r. o zatrudnieniu socjalnym; </a:t>
          </a:r>
        </a:p>
        <a:p>
          <a:pPr algn="l"/>
          <a:r>
            <a:rPr lang="pl-PL" dirty="0"/>
            <a:t>b) programy na rzecz wsparcia zatrudnienia i rehabilitacji zawodowej i społecznej osób z niepełnosprawnościami (w tym w ramach WTZ i ZAZ) .</a:t>
          </a:r>
        </a:p>
      </dgm:t>
    </dgm:pt>
    <dgm:pt modelId="{ECC90D30-0FB6-49D7-93D7-ABFFEACC8E1B}" type="parTrans" cxnId="{F9308E76-A18D-4A95-A3BA-96FD568A8B24}">
      <dgm:prSet/>
      <dgm:spPr/>
      <dgm:t>
        <a:bodyPr/>
        <a:lstStyle/>
        <a:p>
          <a:endParaRPr lang="pl-PL"/>
        </a:p>
      </dgm:t>
    </dgm:pt>
    <dgm:pt modelId="{534FB2B8-CDB7-4651-BE79-05D649DDAD93}" type="sibTrans" cxnId="{F9308E76-A18D-4A95-A3BA-96FD568A8B24}">
      <dgm:prSet/>
      <dgm:spPr/>
      <dgm:t>
        <a:bodyPr/>
        <a:lstStyle/>
        <a:p>
          <a:endParaRPr lang="pl-PL"/>
        </a:p>
      </dgm:t>
    </dgm:pt>
    <dgm:pt modelId="{4CA782FA-1C0B-4D47-A9B5-A3436181F4A9}" type="pres">
      <dgm:prSet presAssocID="{C99C1F9B-CCB6-4D91-8BA4-5AF582F1732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04B3E4BC-A484-440B-A45A-8E156F958437}" type="pres">
      <dgm:prSet presAssocID="{1BEAAEA0-9E2B-40C7-B0EF-D49329F62F6E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B204CC0-AE7C-49C6-BD57-F08A7EBEFD12}" type="pres">
      <dgm:prSet presAssocID="{04B1DDB2-D1ED-44CD-B5E6-B577A1253092}" presName="spacer" presStyleCnt="0"/>
      <dgm:spPr/>
    </dgm:pt>
    <dgm:pt modelId="{66DCAE8B-C6A5-41FC-86BC-9707622B8D6B}" type="pres">
      <dgm:prSet presAssocID="{0FA938CD-D0D4-4833-9DC2-DB85A1165472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FB681360-484D-48A8-AEFB-30703402662E}" type="presOf" srcId="{C99C1F9B-CCB6-4D91-8BA4-5AF582F17324}" destId="{4CA782FA-1C0B-4D47-A9B5-A3436181F4A9}" srcOrd="0" destOrd="0" presId="urn:microsoft.com/office/officeart/2005/8/layout/vList2"/>
    <dgm:cxn modelId="{F9308E76-A18D-4A95-A3BA-96FD568A8B24}" srcId="{C99C1F9B-CCB6-4D91-8BA4-5AF582F17324}" destId="{0FA938CD-D0D4-4833-9DC2-DB85A1165472}" srcOrd="1" destOrd="0" parTransId="{ECC90D30-0FB6-49D7-93D7-ABFFEACC8E1B}" sibTransId="{534FB2B8-CDB7-4651-BE79-05D649DDAD93}"/>
    <dgm:cxn modelId="{0D5C2E07-1D2A-447A-97A5-7F6385FF21AF}" type="presOf" srcId="{0FA938CD-D0D4-4833-9DC2-DB85A1165472}" destId="{66DCAE8B-C6A5-41FC-86BC-9707622B8D6B}" srcOrd="0" destOrd="0" presId="urn:microsoft.com/office/officeart/2005/8/layout/vList2"/>
    <dgm:cxn modelId="{DEABD764-0008-4B8B-9584-EA31014CC7B3}" type="presOf" srcId="{1BEAAEA0-9E2B-40C7-B0EF-D49329F62F6E}" destId="{04B3E4BC-A484-440B-A45A-8E156F958437}" srcOrd="0" destOrd="0" presId="urn:microsoft.com/office/officeart/2005/8/layout/vList2"/>
    <dgm:cxn modelId="{C846BD95-3B54-498F-8B2C-DC6F525095EB}" srcId="{C99C1F9B-CCB6-4D91-8BA4-5AF582F17324}" destId="{1BEAAEA0-9E2B-40C7-B0EF-D49329F62F6E}" srcOrd="0" destOrd="0" parTransId="{8DE6B918-A24F-4FB1-A112-BD696D705D24}" sibTransId="{04B1DDB2-D1ED-44CD-B5E6-B577A1253092}"/>
    <dgm:cxn modelId="{EA405E66-B82E-4989-A061-31D8DBA707B7}" type="presParOf" srcId="{4CA782FA-1C0B-4D47-A9B5-A3436181F4A9}" destId="{04B3E4BC-A484-440B-A45A-8E156F958437}" srcOrd="0" destOrd="0" presId="urn:microsoft.com/office/officeart/2005/8/layout/vList2"/>
    <dgm:cxn modelId="{CF6C9AE9-F38F-4256-9A9D-BC7E1ACF3AFB}" type="presParOf" srcId="{4CA782FA-1C0B-4D47-A9B5-A3436181F4A9}" destId="{6B204CC0-AE7C-49C6-BD57-F08A7EBEFD12}" srcOrd="1" destOrd="0" presId="urn:microsoft.com/office/officeart/2005/8/layout/vList2"/>
    <dgm:cxn modelId="{D3CD64E1-60E5-43CC-B6C7-DC74EA23AB1D}" type="presParOf" srcId="{4CA782FA-1C0B-4D47-A9B5-A3436181F4A9}" destId="{66DCAE8B-C6A5-41FC-86BC-9707622B8D6B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4B3D91D-76D5-4E37-AF80-02D407A429FC}" type="doc">
      <dgm:prSet loTypeId="urn:microsoft.com/office/officeart/2008/layout/VerticalCurvedList" loCatId="list" qsTypeId="urn:microsoft.com/office/officeart/2005/8/quickstyle/simple3" qsCatId="simple" csTypeId="urn:microsoft.com/office/officeart/2005/8/colors/accent2_2" csCatId="accent2" phldr="1"/>
      <dgm:spPr/>
    </dgm:pt>
    <dgm:pt modelId="{642FF98B-95E6-4B91-B951-D61C15867A23}">
      <dgm:prSet phldrT="[Tekst]" custT="1"/>
      <dgm:spPr/>
      <dgm:t>
        <a:bodyPr/>
        <a:lstStyle/>
        <a:p>
          <a:r>
            <a:rPr lang="pl-PL" sz="1600" dirty="0"/>
            <a:t>B.1.1 Zgodność ze strategią rozwoju Obszaru Strategicznej Interwencji lub strategią Obszaru Rozwoju Społeczno-Gospodarczego</a:t>
          </a:r>
        </a:p>
      </dgm:t>
    </dgm:pt>
    <dgm:pt modelId="{5D21FAFE-F7F6-4334-8FF8-94D03B34B533}" type="parTrans" cxnId="{EF9D53AF-93C5-4BB0-8B93-B25FD804120C}">
      <dgm:prSet/>
      <dgm:spPr/>
      <dgm:t>
        <a:bodyPr/>
        <a:lstStyle/>
        <a:p>
          <a:endParaRPr lang="pl-PL"/>
        </a:p>
      </dgm:t>
    </dgm:pt>
    <dgm:pt modelId="{88D76961-48C3-4CF1-AE90-25C0005E7CF9}" type="sibTrans" cxnId="{EF9D53AF-93C5-4BB0-8B93-B25FD804120C}">
      <dgm:prSet/>
      <dgm:spPr/>
      <dgm:t>
        <a:bodyPr/>
        <a:lstStyle/>
        <a:p>
          <a:endParaRPr lang="pl-PL"/>
        </a:p>
      </dgm:t>
    </dgm:pt>
    <dgm:pt modelId="{E7D0CD1A-3A4D-438F-AEBA-A5A6D3BC526C}">
      <dgm:prSet custT="1"/>
      <dgm:spPr/>
      <dgm:t>
        <a:bodyPr/>
        <a:lstStyle/>
        <a:p>
          <a:r>
            <a:rPr lang="pl-PL" sz="1600" dirty="0"/>
            <a:t>Schemat 1 – OSI, ORSG </a:t>
          </a:r>
          <a:r>
            <a:rPr lang="pl-PL" sz="1600" dirty="0">
              <a:hlinkClick xmlns:r="http://schemas.openxmlformats.org/officeDocument/2006/relationships" r:id="rId1"/>
            </a:rPr>
            <a:t>www.kujawsko-pomorskie.pl/strategie-osi-i-orsg</a:t>
          </a:r>
          <a:r>
            <a:rPr lang="pl-PL" sz="1600" dirty="0"/>
            <a:t>  </a:t>
          </a:r>
        </a:p>
      </dgm:t>
    </dgm:pt>
    <dgm:pt modelId="{0CECACBE-FE1E-4260-844E-C8284B7B4F35}" type="parTrans" cxnId="{1EC6D9DD-B62B-44E7-9566-4BB81AC1A7D2}">
      <dgm:prSet/>
      <dgm:spPr/>
      <dgm:t>
        <a:bodyPr/>
        <a:lstStyle/>
        <a:p>
          <a:endParaRPr lang="pl-PL"/>
        </a:p>
      </dgm:t>
    </dgm:pt>
    <dgm:pt modelId="{14469E31-317E-450D-A5C3-6F2E1CF74801}" type="sibTrans" cxnId="{1EC6D9DD-B62B-44E7-9566-4BB81AC1A7D2}">
      <dgm:prSet/>
      <dgm:spPr/>
      <dgm:t>
        <a:bodyPr/>
        <a:lstStyle/>
        <a:p>
          <a:endParaRPr lang="pl-PL"/>
        </a:p>
      </dgm:t>
    </dgm:pt>
    <dgm:pt modelId="{521A6160-3283-4472-9530-A0A96C013663}">
      <dgm:prSet custT="1"/>
      <dgm:spPr/>
      <dgm:t>
        <a:bodyPr/>
        <a:lstStyle/>
        <a:p>
          <a:r>
            <a:rPr lang="pl-PL" sz="1600" dirty="0"/>
            <a:t>Schemat 2 – nie dotyczy</a:t>
          </a:r>
        </a:p>
      </dgm:t>
    </dgm:pt>
    <dgm:pt modelId="{5E5B8C99-1977-4A1D-8765-128DB5EB6C2C}" type="parTrans" cxnId="{A26CE4B6-5A81-4957-952E-438C69985864}">
      <dgm:prSet/>
      <dgm:spPr/>
      <dgm:t>
        <a:bodyPr/>
        <a:lstStyle/>
        <a:p>
          <a:endParaRPr lang="pl-PL"/>
        </a:p>
      </dgm:t>
    </dgm:pt>
    <dgm:pt modelId="{653434E4-BA21-45EB-BDF6-CF35B2915A53}" type="sibTrans" cxnId="{A26CE4B6-5A81-4957-952E-438C69985864}">
      <dgm:prSet/>
      <dgm:spPr/>
      <dgm:t>
        <a:bodyPr/>
        <a:lstStyle/>
        <a:p>
          <a:endParaRPr lang="pl-PL"/>
        </a:p>
      </dgm:t>
    </dgm:pt>
    <dgm:pt modelId="{9C47DCD0-2CC4-417E-85C2-541BC1385A9C}">
      <dgm:prSet custT="1"/>
      <dgm:spPr/>
      <dgm:t>
        <a:bodyPr/>
        <a:lstStyle/>
        <a:p>
          <a:r>
            <a:rPr lang="pl-PL" sz="1600" dirty="0"/>
            <a:t>B.1.2 Projekt jest zgodny z właściwym typem projektu</a:t>
          </a:r>
        </a:p>
      </dgm:t>
    </dgm:pt>
    <dgm:pt modelId="{CFE1DFEA-588D-4E2F-AA66-D2E586EC8474}" type="parTrans" cxnId="{618E477A-0E46-48DF-BAF8-756408C053FF}">
      <dgm:prSet/>
      <dgm:spPr/>
      <dgm:t>
        <a:bodyPr/>
        <a:lstStyle/>
        <a:p>
          <a:endParaRPr lang="pl-PL"/>
        </a:p>
      </dgm:t>
    </dgm:pt>
    <dgm:pt modelId="{6B14140F-121F-4993-8B4B-D5C057070822}" type="sibTrans" cxnId="{618E477A-0E46-48DF-BAF8-756408C053FF}">
      <dgm:prSet/>
      <dgm:spPr/>
      <dgm:t>
        <a:bodyPr/>
        <a:lstStyle/>
        <a:p>
          <a:endParaRPr lang="pl-PL"/>
        </a:p>
      </dgm:t>
    </dgm:pt>
    <dgm:pt modelId="{4FFD1E80-FDA6-4304-8E5D-DBAD1FA378A1}">
      <dgm:prSet custT="1"/>
      <dgm:spPr/>
      <dgm:t>
        <a:bodyPr/>
        <a:lstStyle/>
        <a:p>
          <a:r>
            <a:rPr lang="pl-PL" sz="1600" dirty="0"/>
            <a:t>B.1.3 Maksymalny okres realizacji projektu wynosi 24 miesiące</a:t>
          </a:r>
        </a:p>
      </dgm:t>
    </dgm:pt>
    <dgm:pt modelId="{95180D32-8CE1-424F-828A-CC8DEC0EC787}" type="parTrans" cxnId="{FCC4E51C-6DC0-4CF8-A651-9AE0EF3FDD58}">
      <dgm:prSet/>
      <dgm:spPr/>
      <dgm:t>
        <a:bodyPr/>
        <a:lstStyle/>
        <a:p>
          <a:endParaRPr lang="pl-PL"/>
        </a:p>
      </dgm:t>
    </dgm:pt>
    <dgm:pt modelId="{295D6F92-A0A2-4AD3-A9EF-7624484CC793}" type="sibTrans" cxnId="{FCC4E51C-6DC0-4CF8-A651-9AE0EF3FDD58}">
      <dgm:prSet/>
      <dgm:spPr/>
      <dgm:t>
        <a:bodyPr/>
        <a:lstStyle/>
        <a:p>
          <a:endParaRPr lang="pl-PL"/>
        </a:p>
      </dgm:t>
    </dgm:pt>
    <dgm:pt modelId="{67A3354F-C67D-4ECB-9341-417D0B406820}">
      <dgm:prSet custT="1"/>
      <dgm:spPr/>
      <dgm:t>
        <a:bodyPr/>
        <a:lstStyle/>
        <a:p>
          <a:r>
            <a:rPr lang="pl-PL" sz="1200" dirty="0"/>
            <a:t>B.1.4 Wnioskodawca (i partner/</a:t>
          </a:r>
          <a:r>
            <a:rPr lang="pl-PL" sz="1200" dirty="0" err="1"/>
            <a:t>zy</a:t>
          </a:r>
          <a:r>
            <a:rPr lang="pl-PL" sz="1200" dirty="0"/>
            <a:t> – jeśli dotyczy) jest podmiotem uprawnionym do złożenia wniosku o dofinansowanie projektu</a:t>
          </a:r>
        </a:p>
      </dgm:t>
    </dgm:pt>
    <dgm:pt modelId="{B48F5342-6997-489F-B9BD-04A8902D883A}" type="parTrans" cxnId="{989C8EF6-B863-4A82-A5BF-7625BE775EEC}">
      <dgm:prSet/>
      <dgm:spPr/>
      <dgm:t>
        <a:bodyPr/>
        <a:lstStyle/>
        <a:p>
          <a:endParaRPr lang="pl-PL"/>
        </a:p>
      </dgm:t>
    </dgm:pt>
    <dgm:pt modelId="{8E7194EC-6E9A-458C-85F7-F17C889425CD}" type="sibTrans" cxnId="{989C8EF6-B863-4A82-A5BF-7625BE775EEC}">
      <dgm:prSet/>
      <dgm:spPr/>
      <dgm:t>
        <a:bodyPr/>
        <a:lstStyle/>
        <a:p>
          <a:endParaRPr lang="pl-PL"/>
        </a:p>
      </dgm:t>
    </dgm:pt>
    <dgm:pt modelId="{F9CE61E9-DD69-4205-8553-CB3761B3828B}">
      <dgm:prSet custT="1"/>
      <dgm:spPr/>
      <dgm:t>
        <a:bodyPr/>
        <a:lstStyle/>
        <a:p>
          <a:r>
            <a:rPr lang="pl-PL" sz="1200" dirty="0"/>
            <a:t>jednostka samorządu terytorialnego i/lub jej jednostka organizacyjna;</a:t>
          </a:r>
        </a:p>
      </dgm:t>
    </dgm:pt>
    <dgm:pt modelId="{B58E43A9-CD8B-471B-B55D-286B031409F8}" type="parTrans" cxnId="{ACC9B8D3-BED3-4AC7-8E80-FB2F4246E1F5}">
      <dgm:prSet/>
      <dgm:spPr/>
      <dgm:t>
        <a:bodyPr/>
        <a:lstStyle/>
        <a:p>
          <a:endParaRPr lang="pl-PL"/>
        </a:p>
      </dgm:t>
    </dgm:pt>
    <dgm:pt modelId="{D9380DBB-5532-4C08-8FAC-5BDFB15E1EC5}" type="sibTrans" cxnId="{ACC9B8D3-BED3-4AC7-8E80-FB2F4246E1F5}">
      <dgm:prSet/>
      <dgm:spPr/>
      <dgm:t>
        <a:bodyPr/>
        <a:lstStyle/>
        <a:p>
          <a:endParaRPr lang="pl-PL"/>
        </a:p>
      </dgm:t>
    </dgm:pt>
    <dgm:pt modelId="{705B66CC-FD40-4EF0-BD74-854D4D8BB264}">
      <dgm:prSet custT="1"/>
      <dgm:spPr/>
      <dgm:t>
        <a:bodyPr/>
        <a:lstStyle/>
        <a:p>
          <a:r>
            <a:rPr lang="pl-PL" sz="1200" dirty="0"/>
            <a:t>podmioty wymienione w art. 3 ust. 2 i 3 ustawy o działalności pożytku publicznego i wolontariacie (w tym organizacje pozarządowe);</a:t>
          </a:r>
        </a:p>
      </dgm:t>
    </dgm:pt>
    <dgm:pt modelId="{7859C489-0E5F-414F-96B0-08FAE374826B}" type="parTrans" cxnId="{AB73594A-D63B-496F-93BF-E2F0369A8EFD}">
      <dgm:prSet/>
      <dgm:spPr/>
      <dgm:t>
        <a:bodyPr/>
        <a:lstStyle/>
        <a:p>
          <a:endParaRPr lang="pl-PL"/>
        </a:p>
      </dgm:t>
    </dgm:pt>
    <dgm:pt modelId="{A449812A-53A0-4FFC-9B4C-FD6DA5460D4B}" type="sibTrans" cxnId="{AB73594A-D63B-496F-93BF-E2F0369A8EFD}">
      <dgm:prSet/>
      <dgm:spPr/>
      <dgm:t>
        <a:bodyPr/>
        <a:lstStyle/>
        <a:p>
          <a:endParaRPr lang="pl-PL"/>
        </a:p>
      </dgm:t>
    </dgm:pt>
    <dgm:pt modelId="{A5004495-7A00-44DB-A536-24E2A4B95566}">
      <dgm:prSet custT="1"/>
      <dgm:spPr/>
      <dgm:t>
        <a:bodyPr/>
        <a:lstStyle/>
        <a:p>
          <a:r>
            <a:rPr lang="pl-PL" sz="1200" dirty="0"/>
            <a:t>podmioty ekonomii społecznej</a:t>
          </a:r>
        </a:p>
      </dgm:t>
    </dgm:pt>
    <dgm:pt modelId="{A67803D7-71A4-4F3F-86E2-212ECE07E30B}" type="parTrans" cxnId="{95A981CB-2C47-4902-A5C8-0D0F7EC8C5C0}">
      <dgm:prSet/>
      <dgm:spPr/>
      <dgm:t>
        <a:bodyPr/>
        <a:lstStyle/>
        <a:p>
          <a:endParaRPr lang="pl-PL"/>
        </a:p>
      </dgm:t>
    </dgm:pt>
    <dgm:pt modelId="{3DA9C76B-95E9-4C2C-8E3F-B59C67A17CEA}" type="sibTrans" cxnId="{95A981CB-2C47-4902-A5C8-0D0F7EC8C5C0}">
      <dgm:prSet/>
      <dgm:spPr/>
      <dgm:t>
        <a:bodyPr/>
        <a:lstStyle/>
        <a:p>
          <a:endParaRPr lang="pl-PL"/>
        </a:p>
      </dgm:t>
    </dgm:pt>
    <dgm:pt modelId="{58F8576E-FBF2-465D-B797-468D3B53C378}" type="pres">
      <dgm:prSet presAssocID="{C4B3D91D-76D5-4E37-AF80-02D407A429FC}" presName="Name0" presStyleCnt="0">
        <dgm:presLayoutVars>
          <dgm:chMax val="7"/>
          <dgm:chPref val="7"/>
          <dgm:dir/>
        </dgm:presLayoutVars>
      </dgm:prSet>
      <dgm:spPr/>
    </dgm:pt>
    <dgm:pt modelId="{1A78A481-725D-47BE-8D93-33B452941189}" type="pres">
      <dgm:prSet presAssocID="{C4B3D91D-76D5-4E37-AF80-02D407A429FC}" presName="Name1" presStyleCnt="0"/>
      <dgm:spPr/>
    </dgm:pt>
    <dgm:pt modelId="{570C913C-E540-4DB7-A42A-897D97CE474C}" type="pres">
      <dgm:prSet presAssocID="{C4B3D91D-76D5-4E37-AF80-02D407A429FC}" presName="cycle" presStyleCnt="0"/>
      <dgm:spPr/>
    </dgm:pt>
    <dgm:pt modelId="{52AD69EE-3436-4827-83DA-E27D39B7FB6A}" type="pres">
      <dgm:prSet presAssocID="{C4B3D91D-76D5-4E37-AF80-02D407A429FC}" presName="srcNode" presStyleLbl="node1" presStyleIdx="0" presStyleCnt="4"/>
      <dgm:spPr/>
    </dgm:pt>
    <dgm:pt modelId="{A931996F-C275-44D7-916F-3DEE7DFBBC7C}" type="pres">
      <dgm:prSet presAssocID="{C4B3D91D-76D5-4E37-AF80-02D407A429FC}" presName="conn" presStyleLbl="parChTrans1D2" presStyleIdx="0" presStyleCnt="1"/>
      <dgm:spPr/>
      <dgm:t>
        <a:bodyPr/>
        <a:lstStyle/>
        <a:p>
          <a:endParaRPr lang="pl-PL"/>
        </a:p>
      </dgm:t>
    </dgm:pt>
    <dgm:pt modelId="{8A43D034-1AF7-4D32-9DE7-C38BCAD4FBC3}" type="pres">
      <dgm:prSet presAssocID="{C4B3D91D-76D5-4E37-AF80-02D407A429FC}" presName="extraNode" presStyleLbl="node1" presStyleIdx="0" presStyleCnt="4"/>
      <dgm:spPr/>
    </dgm:pt>
    <dgm:pt modelId="{E30B98F7-76EB-42D4-8AE1-AC4C51CE714F}" type="pres">
      <dgm:prSet presAssocID="{C4B3D91D-76D5-4E37-AF80-02D407A429FC}" presName="dstNode" presStyleLbl="node1" presStyleIdx="0" presStyleCnt="4"/>
      <dgm:spPr/>
    </dgm:pt>
    <dgm:pt modelId="{DAD4411B-6457-458E-ADD2-EE25AC9D9112}" type="pres">
      <dgm:prSet presAssocID="{642FF98B-95E6-4B91-B951-D61C15867A23}" presName="text_1" presStyleLbl="node1" presStyleIdx="0" presStyleCnt="4" custScaleY="13486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D502BF1-F2F0-4F6D-920E-9E7CAFEED4A8}" type="pres">
      <dgm:prSet presAssocID="{642FF98B-95E6-4B91-B951-D61C15867A23}" presName="accent_1" presStyleCnt="0"/>
      <dgm:spPr/>
    </dgm:pt>
    <dgm:pt modelId="{D22565B8-C719-47F8-A1E9-66E8496F7A0E}" type="pres">
      <dgm:prSet presAssocID="{642FF98B-95E6-4B91-B951-D61C15867A23}" presName="accentRepeatNode" presStyleLbl="solidFgAcc1" presStyleIdx="0" presStyleCnt="4"/>
      <dgm:spPr/>
    </dgm:pt>
    <dgm:pt modelId="{6018D748-C623-4665-B260-296E43F1152B}" type="pres">
      <dgm:prSet presAssocID="{9C47DCD0-2CC4-417E-85C2-541BC1385A9C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AEE9C24-625D-426D-948D-F437E37A4BA8}" type="pres">
      <dgm:prSet presAssocID="{9C47DCD0-2CC4-417E-85C2-541BC1385A9C}" presName="accent_2" presStyleCnt="0"/>
      <dgm:spPr/>
    </dgm:pt>
    <dgm:pt modelId="{DC03BD92-1AB0-4E90-88C7-F8F07056C312}" type="pres">
      <dgm:prSet presAssocID="{9C47DCD0-2CC4-417E-85C2-541BC1385A9C}" presName="accentRepeatNode" presStyleLbl="solidFgAcc1" presStyleIdx="1" presStyleCnt="4"/>
      <dgm:spPr/>
    </dgm:pt>
    <dgm:pt modelId="{CB14E064-F8C1-41B9-BC7B-A7C9D57AB465}" type="pres">
      <dgm:prSet presAssocID="{4FFD1E80-FDA6-4304-8E5D-DBAD1FA378A1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49C559B-7A53-4CBB-80E6-204878691F52}" type="pres">
      <dgm:prSet presAssocID="{4FFD1E80-FDA6-4304-8E5D-DBAD1FA378A1}" presName="accent_3" presStyleCnt="0"/>
      <dgm:spPr/>
    </dgm:pt>
    <dgm:pt modelId="{D15802A9-499F-47DB-8874-413FF4D3FD8F}" type="pres">
      <dgm:prSet presAssocID="{4FFD1E80-FDA6-4304-8E5D-DBAD1FA378A1}" presName="accentRepeatNode" presStyleLbl="solidFgAcc1" presStyleIdx="2" presStyleCnt="4"/>
      <dgm:spPr/>
    </dgm:pt>
    <dgm:pt modelId="{B3CD83CD-D086-4DD0-93E7-057F24200A35}" type="pres">
      <dgm:prSet presAssocID="{67A3354F-C67D-4ECB-9341-417D0B406820}" presName="text_4" presStyleLbl="node1" presStyleIdx="3" presStyleCnt="4" custScaleY="14270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6864778-A496-47C4-8E51-6F98C153A160}" type="pres">
      <dgm:prSet presAssocID="{67A3354F-C67D-4ECB-9341-417D0B406820}" presName="accent_4" presStyleCnt="0"/>
      <dgm:spPr/>
    </dgm:pt>
    <dgm:pt modelId="{BE528225-B8F6-453A-82E4-FF92B922653F}" type="pres">
      <dgm:prSet presAssocID="{67A3354F-C67D-4ECB-9341-417D0B406820}" presName="accentRepeatNode" presStyleLbl="solidFgAcc1" presStyleIdx="3" presStyleCnt="4"/>
      <dgm:spPr/>
    </dgm:pt>
  </dgm:ptLst>
  <dgm:cxnLst>
    <dgm:cxn modelId="{322993F3-C3AB-4BC1-8D11-5DBCCD1FD39F}" type="presOf" srcId="{C4B3D91D-76D5-4E37-AF80-02D407A429FC}" destId="{58F8576E-FBF2-465D-B797-468D3B53C378}" srcOrd="0" destOrd="0" presId="urn:microsoft.com/office/officeart/2008/layout/VerticalCurvedList"/>
    <dgm:cxn modelId="{C2376313-141B-4ED8-A42E-67A56084A228}" type="presOf" srcId="{521A6160-3283-4472-9530-A0A96C013663}" destId="{DAD4411B-6457-458E-ADD2-EE25AC9D9112}" srcOrd="0" destOrd="2" presId="urn:microsoft.com/office/officeart/2008/layout/VerticalCurvedList"/>
    <dgm:cxn modelId="{FFA49606-1D15-4B53-B207-56B09B2E0E5D}" type="presOf" srcId="{4FFD1E80-FDA6-4304-8E5D-DBAD1FA378A1}" destId="{CB14E064-F8C1-41B9-BC7B-A7C9D57AB465}" srcOrd="0" destOrd="0" presId="urn:microsoft.com/office/officeart/2008/layout/VerticalCurvedList"/>
    <dgm:cxn modelId="{FCC4E51C-6DC0-4CF8-A651-9AE0EF3FDD58}" srcId="{C4B3D91D-76D5-4E37-AF80-02D407A429FC}" destId="{4FFD1E80-FDA6-4304-8E5D-DBAD1FA378A1}" srcOrd="2" destOrd="0" parTransId="{95180D32-8CE1-424F-828A-CC8DEC0EC787}" sibTransId="{295D6F92-A0A2-4AD3-A9EF-7624484CC793}"/>
    <dgm:cxn modelId="{989C8EF6-B863-4A82-A5BF-7625BE775EEC}" srcId="{C4B3D91D-76D5-4E37-AF80-02D407A429FC}" destId="{67A3354F-C67D-4ECB-9341-417D0B406820}" srcOrd="3" destOrd="0" parTransId="{B48F5342-6997-489F-B9BD-04A8902D883A}" sibTransId="{8E7194EC-6E9A-458C-85F7-F17C889425CD}"/>
    <dgm:cxn modelId="{5D99DD49-4EE9-4610-940C-849416174841}" type="presOf" srcId="{9C47DCD0-2CC4-417E-85C2-541BC1385A9C}" destId="{6018D748-C623-4665-B260-296E43F1152B}" srcOrd="0" destOrd="0" presId="urn:microsoft.com/office/officeart/2008/layout/VerticalCurvedList"/>
    <dgm:cxn modelId="{A27BC640-5B3C-4270-8EE6-948A1D35B1E7}" type="presOf" srcId="{14469E31-317E-450D-A5C3-6F2E1CF74801}" destId="{A931996F-C275-44D7-916F-3DEE7DFBBC7C}" srcOrd="0" destOrd="0" presId="urn:microsoft.com/office/officeart/2008/layout/VerticalCurvedList"/>
    <dgm:cxn modelId="{ACC9B8D3-BED3-4AC7-8E80-FB2F4246E1F5}" srcId="{67A3354F-C67D-4ECB-9341-417D0B406820}" destId="{F9CE61E9-DD69-4205-8553-CB3761B3828B}" srcOrd="0" destOrd="0" parTransId="{B58E43A9-CD8B-471B-B55D-286B031409F8}" sibTransId="{D9380DBB-5532-4C08-8FAC-5BDFB15E1EC5}"/>
    <dgm:cxn modelId="{1EC6D9DD-B62B-44E7-9566-4BB81AC1A7D2}" srcId="{642FF98B-95E6-4B91-B951-D61C15867A23}" destId="{E7D0CD1A-3A4D-438F-AEBA-A5A6D3BC526C}" srcOrd="0" destOrd="0" parTransId="{0CECACBE-FE1E-4260-844E-C8284B7B4F35}" sibTransId="{14469E31-317E-450D-A5C3-6F2E1CF74801}"/>
    <dgm:cxn modelId="{BF469C45-C5A4-4EC9-BB73-4F72E9C932AA}" type="presOf" srcId="{642FF98B-95E6-4B91-B951-D61C15867A23}" destId="{DAD4411B-6457-458E-ADD2-EE25AC9D9112}" srcOrd="0" destOrd="0" presId="urn:microsoft.com/office/officeart/2008/layout/VerticalCurvedList"/>
    <dgm:cxn modelId="{AB73594A-D63B-496F-93BF-E2F0369A8EFD}" srcId="{67A3354F-C67D-4ECB-9341-417D0B406820}" destId="{705B66CC-FD40-4EF0-BD74-854D4D8BB264}" srcOrd="1" destOrd="0" parTransId="{7859C489-0E5F-414F-96B0-08FAE374826B}" sibTransId="{A449812A-53A0-4FFC-9B4C-FD6DA5460D4B}"/>
    <dgm:cxn modelId="{A81BADA9-8227-4D05-917D-4EA828D7BE4C}" type="presOf" srcId="{67A3354F-C67D-4ECB-9341-417D0B406820}" destId="{B3CD83CD-D086-4DD0-93E7-057F24200A35}" srcOrd="0" destOrd="0" presId="urn:microsoft.com/office/officeart/2008/layout/VerticalCurvedList"/>
    <dgm:cxn modelId="{33E991E4-D496-45FA-91BE-0B35EEEE652C}" type="presOf" srcId="{A5004495-7A00-44DB-A536-24E2A4B95566}" destId="{B3CD83CD-D086-4DD0-93E7-057F24200A35}" srcOrd="0" destOrd="3" presId="urn:microsoft.com/office/officeart/2008/layout/VerticalCurvedList"/>
    <dgm:cxn modelId="{A26CE4B6-5A81-4957-952E-438C69985864}" srcId="{642FF98B-95E6-4B91-B951-D61C15867A23}" destId="{521A6160-3283-4472-9530-A0A96C013663}" srcOrd="1" destOrd="0" parTransId="{5E5B8C99-1977-4A1D-8765-128DB5EB6C2C}" sibTransId="{653434E4-BA21-45EB-BDF6-CF35B2915A53}"/>
    <dgm:cxn modelId="{9A028099-0D84-4F5F-A546-396B0A8436F9}" type="presOf" srcId="{E7D0CD1A-3A4D-438F-AEBA-A5A6D3BC526C}" destId="{DAD4411B-6457-458E-ADD2-EE25AC9D9112}" srcOrd="0" destOrd="1" presId="urn:microsoft.com/office/officeart/2008/layout/VerticalCurvedList"/>
    <dgm:cxn modelId="{EF9D53AF-93C5-4BB0-8B93-B25FD804120C}" srcId="{C4B3D91D-76D5-4E37-AF80-02D407A429FC}" destId="{642FF98B-95E6-4B91-B951-D61C15867A23}" srcOrd="0" destOrd="0" parTransId="{5D21FAFE-F7F6-4334-8FF8-94D03B34B533}" sibTransId="{88D76961-48C3-4CF1-AE90-25C0005E7CF9}"/>
    <dgm:cxn modelId="{6A6DE2B9-EEE8-417E-9272-C1B7387A7999}" type="presOf" srcId="{705B66CC-FD40-4EF0-BD74-854D4D8BB264}" destId="{B3CD83CD-D086-4DD0-93E7-057F24200A35}" srcOrd="0" destOrd="2" presId="urn:microsoft.com/office/officeart/2008/layout/VerticalCurvedList"/>
    <dgm:cxn modelId="{95A981CB-2C47-4902-A5C8-0D0F7EC8C5C0}" srcId="{67A3354F-C67D-4ECB-9341-417D0B406820}" destId="{A5004495-7A00-44DB-A536-24E2A4B95566}" srcOrd="2" destOrd="0" parTransId="{A67803D7-71A4-4F3F-86E2-212ECE07E30B}" sibTransId="{3DA9C76B-95E9-4C2C-8E3F-B59C67A17CEA}"/>
    <dgm:cxn modelId="{5CA9A5C0-1E8B-4C4B-A674-EDF64C92CDB1}" type="presOf" srcId="{F9CE61E9-DD69-4205-8553-CB3761B3828B}" destId="{B3CD83CD-D086-4DD0-93E7-057F24200A35}" srcOrd="0" destOrd="1" presId="urn:microsoft.com/office/officeart/2008/layout/VerticalCurvedList"/>
    <dgm:cxn modelId="{618E477A-0E46-48DF-BAF8-756408C053FF}" srcId="{C4B3D91D-76D5-4E37-AF80-02D407A429FC}" destId="{9C47DCD0-2CC4-417E-85C2-541BC1385A9C}" srcOrd="1" destOrd="0" parTransId="{CFE1DFEA-588D-4E2F-AA66-D2E586EC8474}" sibTransId="{6B14140F-121F-4993-8B4B-D5C057070822}"/>
    <dgm:cxn modelId="{7A31D991-5030-4EFA-978C-C6023E3C56BC}" type="presParOf" srcId="{58F8576E-FBF2-465D-B797-468D3B53C378}" destId="{1A78A481-725D-47BE-8D93-33B452941189}" srcOrd="0" destOrd="0" presId="urn:microsoft.com/office/officeart/2008/layout/VerticalCurvedList"/>
    <dgm:cxn modelId="{15CB7344-3943-4A58-AD72-4F71AA418438}" type="presParOf" srcId="{1A78A481-725D-47BE-8D93-33B452941189}" destId="{570C913C-E540-4DB7-A42A-897D97CE474C}" srcOrd="0" destOrd="0" presId="urn:microsoft.com/office/officeart/2008/layout/VerticalCurvedList"/>
    <dgm:cxn modelId="{31D6E441-FA9F-4B7F-B9A2-508C131B0FD0}" type="presParOf" srcId="{570C913C-E540-4DB7-A42A-897D97CE474C}" destId="{52AD69EE-3436-4827-83DA-E27D39B7FB6A}" srcOrd="0" destOrd="0" presId="urn:microsoft.com/office/officeart/2008/layout/VerticalCurvedList"/>
    <dgm:cxn modelId="{3B7BBBD3-AB9E-4D29-9801-0BB0AA38D950}" type="presParOf" srcId="{570C913C-E540-4DB7-A42A-897D97CE474C}" destId="{A931996F-C275-44D7-916F-3DEE7DFBBC7C}" srcOrd="1" destOrd="0" presId="urn:microsoft.com/office/officeart/2008/layout/VerticalCurvedList"/>
    <dgm:cxn modelId="{935693E7-AB60-4248-85B9-FC167FF3BEEC}" type="presParOf" srcId="{570C913C-E540-4DB7-A42A-897D97CE474C}" destId="{8A43D034-1AF7-4D32-9DE7-C38BCAD4FBC3}" srcOrd="2" destOrd="0" presId="urn:microsoft.com/office/officeart/2008/layout/VerticalCurvedList"/>
    <dgm:cxn modelId="{7190F405-A255-457D-B983-78A2FFA6A11B}" type="presParOf" srcId="{570C913C-E540-4DB7-A42A-897D97CE474C}" destId="{E30B98F7-76EB-42D4-8AE1-AC4C51CE714F}" srcOrd="3" destOrd="0" presId="urn:microsoft.com/office/officeart/2008/layout/VerticalCurvedList"/>
    <dgm:cxn modelId="{171E550E-86F9-4FD3-9B0D-83DAFA484142}" type="presParOf" srcId="{1A78A481-725D-47BE-8D93-33B452941189}" destId="{DAD4411B-6457-458E-ADD2-EE25AC9D9112}" srcOrd="1" destOrd="0" presId="urn:microsoft.com/office/officeart/2008/layout/VerticalCurvedList"/>
    <dgm:cxn modelId="{60DE477A-6568-4CF9-BD76-B56D513C21D8}" type="presParOf" srcId="{1A78A481-725D-47BE-8D93-33B452941189}" destId="{2D502BF1-F2F0-4F6D-920E-9E7CAFEED4A8}" srcOrd="2" destOrd="0" presId="urn:microsoft.com/office/officeart/2008/layout/VerticalCurvedList"/>
    <dgm:cxn modelId="{293837D4-27C5-47EE-93CA-A788D53AD248}" type="presParOf" srcId="{2D502BF1-F2F0-4F6D-920E-9E7CAFEED4A8}" destId="{D22565B8-C719-47F8-A1E9-66E8496F7A0E}" srcOrd="0" destOrd="0" presId="urn:microsoft.com/office/officeart/2008/layout/VerticalCurvedList"/>
    <dgm:cxn modelId="{E8C275D8-33F6-49E6-B3CE-16166BB87C85}" type="presParOf" srcId="{1A78A481-725D-47BE-8D93-33B452941189}" destId="{6018D748-C623-4665-B260-296E43F1152B}" srcOrd="3" destOrd="0" presId="urn:microsoft.com/office/officeart/2008/layout/VerticalCurvedList"/>
    <dgm:cxn modelId="{F5C03FBA-388A-4905-8315-7043E89892E6}" type="presParOf" srcId="{1A78A481-725D-47BE-8D93-33B452941189}" destId="{8AEE9C24-625D-426D-948D-F437E37A4BA8}" srcOrd="4" destOrd="0" presId="urn:microsoft.com/office/officeart/2008/layout/VerticalCurvedList"/>
    <dgm:cxn modelId="{8E654DF8-129B-4FFF-B203-60C29AFE42CF}" type="presParOf" srcId="{8AEE9C24-625D-426D-948D-F437E37A4BA8}" destId="{DC03BD92-1AB0-4E90-88C7-F8F07056C312}" srcOrd="0" destOrd="0" presId="urn:microsoft.com/office/officeart/2008/layout/VerticalCurvedList"/>
    <dgm:cxn modelId="{75E65C78-696C-4757-80A2-CBD5348BF8EA}" type="presParOf" srcId="{1A78A481-725D-47BE-8D93-33B452941189}" destId="{CB14E064-F8C1-41B9-BC7B-A7C9D57AB465}" srcOrd="5" destOrd="0" presId="urn:microsoft.com/office/officeart/2008/layout/VerticalCurvedList"/>
    <dgm:cxn modelId="{55DD2B2F-64CC-47F8-9F90-8546EF012950}" type="presParOf" srcId="{1A78A481-725D-47BE-8D93-33B452941189}" destId="{549C559B-7A53-4CBB-80E6-204878691F52}" srcOrd="6" destOrd="0" presId="urn:microsoft.com/office/officeart/2008/layout/VerticalCurvedList"/>
    <dgm:cxn modelId="{6903B13B-C932-4322-ACFB-37FDA6526455}" type="presParOf" srcId="{549C559B-7A53-4CBB-80E6-204878691F52}" destId="{D15802A9-499F-47DB-8874-413FF4D3FD8F}" srcOrd="0" destOrd="0" presId="urn:microsoft.com/office/officeart/2008/layout/VerticalCurvedList"/>
    <dgm:cxn modelId="{C8C054F8-C81D-4ABC-BA5C-5B0191DCEECF}" type="presParOf" srcId="{1A78A481-725D-47BE-8D93-33B452941189}" destId="{B3CD83CD-D086-4DD0-93E7-057F24200A35}" srcOrd="7" destOrd="0" presId="urn:microsoft.com/office/officeart/2008/layout/VerticalCurvedList"/>
    <dgm:cxn modelId="{E205B838-03CA-4C8D-A0CB-CFC8008BAAC8}" type="presParOf" srcId="{1A78A481-725D-47BE-8D93-33B452941189}" destId="{56864778-A496-47C4-8E51-6F98C153A160}" srcOrd="8" destOrd="0" presId="urn:microsoft.com/office/officeart/2008/layout/VerticalCurvedList"/>
    <dgm:cxn modelId="{5B921897-5B3E-473F-9A47-61FFD3A0E1E1}" type="presParOf" srcId="{56864778-A496-47C4-8E51-6F98C153A160}" destId="{BE528225-B8F6-453A-82E4-FF92B922653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4B3D91D-76D5-4E37-AF80-02D407A429FC}" type="doc">
      <dgm:prSet loTypeId="urn:microsoft.com/office/officeart/2008/layout/VerticalCurvedList" loCatId="list" qsTypeId="urn:microsoft.com/office/officeart/2005/8/quickstyle/simple3" qsCatId="simple" csTypeId="urn:microsoft.com/office/officeart/2005/8/colors/accent2_2" csCatId="accent2" phldr="1"/>
      <dgm:spPr/>
    </dgm:pt>
    <dgm:pt modelId="{642FF98B-95E6-4B91-B951-D61C15867A23}">
      <dgm:prSet phldrT="[Tekst]" custT="1"/>
      <dgm:spPr/>
      <dgm:t>
        <a:bodyPr/>
        <a:lstStyle/>
        <a:p>
          <a:r>
            <a:rPr lang="pl-PL" sz="1600" dirty="0"/>
            <a:t>B.1.5 Minimalna wartość projektu wynosi 100 000 zł</a:t>
          </a:r>
        </a:p>
      </dgm:t>
    </dgm:pt>
    <dgm:pt modelId="{5D21FAFE-F7F6-4334-8FF8-94D03B34B533}" type="parTrans" cxnId="{EF9D53AF-93C5-4BB0-8B93-B25FD804120C}">
      <dgm:prSet/>
      <dgm:spPr/>
      <dgm:t>
        <a:bodyPr/>
        <a:lstStyle/>
        <a:p>
          <a:endParaRPr lang="pl-PL"/>
        </a:p>
      </dgm:t>
    </dgm:pt>
    <dgm:pt modelId="{88D76961-48C3-4CF1-AE90-25C0005E7CF9}" type="sibTrans" cxnId="{EF9D53AF-93C5-4BB0-8B93-B25FD804120C}">
      <dgm:prSet/>
      <dgm:spPr/>
      <dgm:t>
        <a:bodyPr/>
        <a:lstStyle/>
        <a:p>
          <a:endParaRPr lang="pl-PL"/>
        </a:p>
      </dgm:t>
    </dgm:pt>
    <dgm:pt modelId="{9C47DCD0-2CC4-417E-85C2-541BC1385A9C}">
      <dgm:prSet custT="1"/>
      <dgm:spPr/>
      <dgm:t>
        <a:bodyPr/>
        <a:lstStyle/>
        <a:p>
          <a:r>
            <a:rPr lang="pl-PL" sz="1600" dirty="0"/>
            <a:t>B.1.6 Poziom dofinansowania UE wydatków kwalifikowalnych na poziomie projektu nie przekracza 85%</a:t>
          </a:r>
        </a:p>
      </dgm:t>
    </dgm:pt>
    <dgm:pt modelId="{CFE1DFEA-588D-4E2F-AA66-D2E586EC8474}" type="parTrans" cxnId="{618E477A-0E46-48DF-BAF8-756408C053FF}">
      <dgm:prSet/>
      <dgm:spPr/>
      <dgm:t>
        <a:bodyPr/>
        <a:lstStyle/>
        <a:p>
          <a:endParaRPr lang="pl-PL"/>
        </a:p>
      </dgm:t>
    </dgm:pt>
    <dgm:pt modelId="{6B14140F-121F-4993-8B4B-D5C057070822}" type="sibTrans" cxnId="{618E477A-0E46-48DF-BAF8-756408C053FF}">
      <dgm:prSet/>
      <dgm:spPr/>
      <dgm:t>
        <a:bodyPr/>
        <a:lstStyle/>
        <a:p>
          <a:endParaRPr lang="pl-PL"/>
        </a:p>
      </dgm:t>
    </dgm:pt>
    <dgm:pt modelId="{4FFD1E80-FDA6-4304-8E5D-DBAD1FA378A1}">
      <dgm:prSet custT="1"/>
      <dgm:spPr/>
      <dgm:t>
        <a:bodyPr/>
        <a:lstStyle/>
        <a:p>
          <a:r>
            <a:rPr lang="pl-PL" sz="1200" dirty="0"/>
            <a:t>B.1.7 Projekt jest  skierowany do właściwej grupy docelowej</a:t>
          </a:r>
        </a:p>
      </dgm:t>
    </dgm:pt>
    <dgm:pt modelId="{95180D32-8CE1-424F-828A-CC8DEC0EC787}" type="parTrans" cxnId="{FCC4E51C-6DC0-4CF8-A651-9AE0EF3FDD58}">
      <dgm:prSet/>
      <dgm:spPr/>
      <dgm:t>
        <a:bodyPr/>
        <a:lstStyle/>
        <a:p>
          <a:endParaRPr lang="pl-PL"/>
        </a:p>
      </dgm:t>
    </dgm:pt>
    <dgm:pt modelId="{295D6F92-A0A2-4AD3-A9EF-7624484CC793}" type="sibTrans" cxnId="{FCC4E51C-6DC0-4CF8-A651-9AE0EF3FDD58}">
      <dgm:prSet/>
      <dgm:spPr/>
      <dgm:t>
        <a:bodyPr/>
        <a:lstStyle/>
        <a:p>
          <a:endParaRPr lang="pl-PL"/>
        </a:p>
      </dgm:t>
    </dgm:pt>
    <dgm:pt modelId="{36903187-FAB3-4C8C-8552-277316CC6242}">
      <dgm:prSet custT="1"/>
      <dgm:spPr/>
      <dgm:t>
        <a:bodyPr/>
        <a:lstStyle/>
        <a:p>
          <a:r>
            <a:rPr lang="pl-PL" sz="1200" dirty="0"/>
            <a:t>projekty skierowane do osób fizycznych w ramach RPO WK-P obejmują osoby mieszkające w rozumieniu Kodeksu cywilnego  lub pracujące lub uczące się na terenie województwa kujawsko-pomorskiego, a w przypadku innych podmiotów posiadają one jednostkę organizacyjną na obszarze województwa kujawsko-pomorskiego ORAZ</a:t>
          </a:r>
        </a:p>
      </dgm:t>
    </dgm:pt>
    <dgm:pt modelId="{467A804F-865F-451F-850F-17DE81119FE0}" type="parTrans" cxnId="{7D5493E3-394B-4A26-94CA-761BDC50D259}">
      <dgm:prSet/>
      <dgm:spPr/>
      <dgm:t>
        <a:bodyPr/>
        <a:lstStyle/>
        <a:p>
          <a:endParaRPr lang="pl-PL"/>
        </a:p>
      </dgm:t>
    </dgm:pt>
    <dgm:pt modelId="{155665A0-0C75-41F4-BF55-1F50E886D489}" type="sibTrans" cxnId="{7D5493E3-394B-4A26-94CA-761BDC50D259}">
      <dgm:prSet/>
      <dgm:spPr/>
      <dgm:t>
        <a:bodyPr/>
        <a:lstStyle/>
        <a:p>
          <a:endParaRPr lang="pl-PL"/>
        </a:p>
      </dgm:t>
    </dgm:pt>
    <dgm:pt modelId="{92D01603-888F-418C-9F28-C463C1272069}">
      <dgm:prSet custT="1"/>
      <dgm:spPr/>
      <dgm:t>
        <a:bodyPr/>
        <a:lstStyle/>
        <a:p>
          <a:r>
            <a:rPr lang="pl-PL" sz="1200" dirty="0"/>
            <a:t>osoby zagrożone ubóstwem lub wykluczeniem społecznym</a:t>
          </a:r>
        </a:p>
      </dgm:t>
    </dgm:pt>
    <dgm:pt modelId="{8D212BA5-E1AD-41E8-BC71-DDBCD4A9CDDC}" type="parTrans" cxnId="{59D27B6B-6A45-4B15-8C4B-040710845AB9}">
      <dgm:prSet/>
      <dgm:spPr/>
      <dgm:t>
        <a:bodyPr/>
        <a:lstStyle/>
        <a:p>
          <a:endParaRPr lang="pl-PL"/>
        </a:p>
      </dgm:t>
    </dgm:pt>
    <dgm:pt modelId="{830385C8-156C-40DB-9D80-5542B4B93DFE}" type="sibTrans" cxnId="{59D27B6B-6A45-4B15-8C4B-040710845AB9}">
      <dgm:prSet/>
      <dgm:spPr/>
      <dgm:t>
        <a:bodyPr/>
        <a:lstStyle/>
        <a:p>
          <a:endParaRPr lang="pl-PL"/>
        </a:p>
      </dgm:t>
    </dgm:pt>
    <dgm:pt modelId="{75F892E5-4131-4621-B3F4-ACE9D927A712}">
      <dgm:prSet custT="1"/>
      <dgm:spPr/>
      <dgm:t>
        <a:bodyPr/>
        <a:lstStyle/>
        <a:p>
          <a:r>
            <a:rPr lang="pl-PL" sz="1200" dirty="0"/>
            <a:t>otoczenie osób zagrożonych ubóstwem lub wykluczeniem społecznym </a:t>
          </a:r>
        </a:p>
      </dgm:t>
    </dgm:pt>
    <dgm:pt modelId="{3DF0524A-265F-46F7-8DB3-91E4E0D0A7D6}" type="parTrans" cxnId="{04B46C31-B571-4416-89A8-733158A89471}">
      <dgm:prSet/>
      <dgm:spPr/>
      <dgm:t>
        <a:bodyPr/>
        <a:lstStyle/>
        <a:p>
          <a:endParaRPr lang="pl-PL"/>
        </a:p>
      </dgm:t>
    </dgm:pt>
    <dgm:pt modelId="{70045061-2099-472D-89B5-97B592E28BB0}" type="sibTrans" cxnId="{04B46C31-B571-4416-89A8-733158A89471}">
      <dgm:prSet/>
      <dgm:spPr/>
      <dgm:t>
        <a:bodyPr/>
        <a:lstStyle/>
        <a:p>
          <a:endParaRPr lang="pl-PL"/>
        </a:p>
      </dgm:t>
    </dgm:pt>
    <dgm:pt modelId="{39F0B728-9417-4B3A-B637-8565D92DAC2B}">
      <dgm:prSet custT="1"/>
      <dgm:spPr/>
      <dgm:t>
        <a:bodyPr/>
        <a:lstStyle/>
        <a:p>
          <a:r>
            <a:rPr lang="pl-PL" sz="1200" dirty="0"/>
            <a:t>osoby ze środowisk zagrożonych ubóstwem lub wykluczeniem społecznym, </a:t>
          </a:r>
        </a:p>
      </dgm:t>
    </dgm:pt>
    <dgm:pt modelId="{405B9912-DC35-4107-B0B0-7613A125943F}" type="parTrans" cxnId="{0D144073-96B0-49B6-9E60-567FF9A85820}">
      <dgm:prSet/>
      <dgm:spPr/>
      <dgm:t>
        <a:bodyPr/>
        <a:lstStyle/>
        <a:p>
          <a:endParaRPr lang="pl-PL"/>
        </a:p>
      </dgm:t>
    </dgm:pt>
    <dgm:pt modelId="{EBACBB07-BE2D-4AB3-801D-4406EA2A86E6}" type="sibTrans" cxnId="{0D144073-96B0-49B6-9E60-567FF9A85820}">
      <dgm:prSet/>
      <dgm:spPr/>
      <dgm:t>
        <a:bodyPr/>
        <a:lstStyle/>
        <a:p>
          <a:endParaRPr lang="pl-PL"/>
        </a:p>
      </dgm:t>
    </dgm:pt>
    <dgm:pt modelId="{58F8576E-FBF2-465D-B797-468D3B53C378}" type="pres">
      <dgm:prSet presAssocID="{C4B3D91D-76D5-4E37-AF80-02D407A429FC}" presName="Name0" presStyleCnt="0">
        <dgm:presLayoutVars>
          <dgm:chMax val="7"/>
          <dgm:chPref val="7"/>
          <dgm:dir/>
        </dgm:presLayoutVars>
      </dgm:prSet>
      <dgm:spPr/>
    </dgm:pt>
    <dgm:pt modelId="{1A78A481-725D-47BE-8D93-33B452941189}" type="pres">
      <dgm:prSet presAssocID="{C4B3D91D-76D5-4E37-AF80-02D407A429FC}" presName="Name1" presStyleCnt="0"/>
      <dgm:spPr/>
    </dgm:pt>
    <dgm:pt modelId="{570C913C-E540-4DB7-A42A-897D97CE474C}" type="pres">
      <dgm:prSet presAssocID="{C4B3D91D-76D5-4E37-AF80-02D407A429FC}" presName="cycle" presStyleCnt="0"/>
      <dgm:spPr/>
    </dgm:pt>
    <dgm:pt modelId="{52AD69EE-3436-4827-83DA-E27D39B7FB6A}" type="pres">
      <dgm:prSet presAssocID="{C4B3D91D-76D5-4E37-AF80-02D407A429FC}" presName="srcNode" presStyleLbl="node1" presStyleIdx="0" presStyleCnt="3"/>
      <dgm:spPr/>
    </dgm:pt>
    <dgm:pt modelId="{A931996F-C275-44D7-916F-3DEE7DFBBC7C}" type="pres">
      <dgm:prSet presAssocID="{C4B3D91D-76D5-4E37-AF80-02D407A429FC}" presName="conn" presStyleLbl="parChTrans1D2" presStyleIdx="0" presStyleCnt="1"/>
      <dgm:spPr/>
      <dgm:t>
        <a:bodyPr/>
        <a:lstStyle/>
        <a:p>
          <a:endParaRPr lang="pl-PL"/>
        </a:p>
      </dgm:t>
    </dgm:pt>
    <dgm:pt modelId="{8A43D034-1AF7-4D32-9DE7-C38BCAD4FBC3}" type="pres">
      <dgm:prSet presAssocID="{C4B3D91D-76D5-4E37-AF80-02D407A429FC}" presName="extraNode" presStyleLbl="node1" presStyleIdx="0" presStyleCnt="3"/>
      <dgm:spPr/>
    </dgm:pt>
    <dgm:pt modelId="{E30B98F7-76EB-42D4-8AE1-AC4C51CE714F}" type="pres">
      <dgm:prSet presAssocID="{C4B3D91D-76D5-4E37-AF80-02D407A429FC}" presName="dstNode" presStyleLbl="node1" presStyleIdx="0" presStyleCnt="3"/>
      <dgm:spPr/>
    </dgm:pt>
    <dgm:pt modelId="{DAD4411B-6457-458E-ADD2-EE25AC9D9112}" type="pres">
      <dgm:prSet presAssocID="{642FF98B-95E6-4B91-B951-D61C15867A23}" presName="text_1" presStyleLbl="node1" presStyleIdx="0" presStyleCnt="3" custScaleY="78338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D502BF1-F2F0-4F6D-920E-9E7CAFEED4A8}" type="pres">
      <dgm:prSet presAssocID="{642FF98B-95E6-4B91-B951-D61C15867A23}" presName="accent_1" presStyleCnt="0"/>
      <dgm:spPr/>
    </dgm:pt>
    <dgm:pt modelId="{D22565B8-C719-47F8-A1E9-66E8496F7A0E}" type="pres">
      <dgm:prSet presAssocID="{642FF98B-95E6-4B91-B951-D61C15867A23}" presName="accentRepeatNode" presStyleLbl="solidFgAcc1" presStyleIdx="0" presStyleCnt="3"/>
      <dgm:spPr/>
    </dgm:pt>
    <dgm:pt modelId="{6018D748-C623-4665-B260-296E43F1152B}" type="pres">
      <dgm:prSet presAssocID="{9C47DCD0-2CC4-417E-85C2-541BC1385A9C}" presName="text_2" presStyleLbl="node1" presStyleIdx="1" presStyleCnt="3" custScaleY="9495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AEE9C24-625D-426D-948D-F437E37A4BA8}" type="pres">
      <dgm:prSet presAssocID="{9C47DCD0-2CC4-417E-85C2-541BC1385A9C}" presName="accent_2" presStyleCnt="0"/>
      <dgm:spPr/>
    </dgm:pt>
    <dgm:pt modelId="{DC03BD92-1AB0-4E90-88C7-F8F07056C312}" type="pres">
      <dgm:prSet presAssocID="{9C47DCD0-2CC4-417E-85C2-541BC1385A9C}" presName="accentRepeatNode" presStyleLbl="solidFgAcc1" presStyleIdx="1" presStyleCnt="3"/>
      <dgm:spPr/>
    </dgm:pt>
    <dgm:pt modelId="{CB14E064-F8C1-41B9-BC7B-A7C9D57AB465}" type="pres">
      <dgm:prSet presAssocID="{4FFD1E80-FDA6-4304-8E5D-DBAD1FA378A1}" presName="text_3" presStyleLbl="node1" presStyleIdx="2" presStyleCnt="3" custScaleY="154006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49C559B-7A53-4CBB-80E6-204878691F52}" type="pres">
      <dgm:prSet presAssocID="{4FFD1E80-FDA6-4304-8E5D-DBAD1FA378A1}" presName="accent_3" presStyleCnt="0"/>
      <dgm:spPr/>
    </dgm:pt>
    <dgm:pt modelId="{D15802A9-499F-47DB-8874-413FF4D3FD8F}" type="pres">
      <dgm:prSet presAssocID="{4FFD1E80-FDA6-4304-8E5D-DBAD1FA378A1}" presName="accentRepeatNode" presStyleLbl="solidFgAcc1" presStyleIdx="2" presStyleCnt="3"/>
      <dgm:spPr/>
    </dgm:pt>
  </dgm:ptLst>
  <dgm:cxnLst>
    <dgm:cxn modelId="{7D5493E3-394B-4A26-94CA-761BDC50D259}" srcId="{4FFD1E80-FDA6-4304-8E5D-DBAD1FA378A1}" destId="{36903187-FAB3-4C8C-8552-277316CC6242}" srcOrd="0" destOrd="0" parTransId="{467A804F-865F-451F-850F-17DE81119FE0}" sibTransId="{155665A0-0C75-41F4-BF55-1F50E886D489}"/>
    <dgm:cxn modelId="{D77AA86B-FA06-4135-B934-04474ADAE0CF}" type="presOf" srcId="{36903187-FAB3-4C8C-8552-277316CC6242}" destId="{CB14E064-F8C1-41B9-BC7B-A7C9D57AB465}" srcOrd="0" destOrd="1" presId="urn:microsoft.com/office/officeart/2008/layout/VerticalCurvedList"/>
    <dgm:cxn modelId="{04B46C31-B571-4416-89A8-733158A89471}" srcId="{4FFD1E80-FDA6-4304-8E5D-DBAD1FA378A1}" destId="{75F892E5-4131-4621-B3F4-ACE9D927A712}" srcOrd="3" destOrd="0" parTransId="{3DF0524A-265F-46F7-8DB3-91E4E0D0A7D6}" sibTransId="{70045061-2099-472D-89B5-97B592E28BB0}"/>
    <dgm:cxn modelId="{0D144073-96B0-49B6-9E60-567FF9A85820}" srcId="{4FFD1E80-FDA6-4304-8E5D-DBAD1FA378A1}" destId="{39F0B728-9417-4B3A-B637-8565D92DAC2B}" srcOrd="2" destOrd="0" parTransId="{405B9912-DC35-4107-B0B0-7613A125943F}" sibTransId="{EBACBB07-BE2D-4AB3-801D-4406EA2A86E6}"/>
    <dgm:cxn modelId="{965E1DA0-4C63-43A1-8447-016B23B6595D}" type="presOf" srcId="{C4B3D91D-76D5-4E37-AF80-02D407A429FC}" destId="{58F8576E-FBF2-465D-B797-468D3B53C378}" srcOrd="0" destOrd="0" presId="urn:microsoft.com/office/officeart/2008/layout/VerticalCurvedList"/>
    <dgm:cxn modelId="{1034CBD0-6F09-4851-A7E3-D94B30834556}" type="presOf" srcId="{642FF98B-95E6-4B91-B951-D61C15867A23}" destId="{DAD4411B-6457-458E-ADD2-EE25AC9D9112}" srcOrd="0" destOrd="0" presId="urn:microsoft.com/office/officeart/2008/layout/VerticalCurvedList"/>
    <dgm:cxn modelId="{FCC4E51C-6DC0-4CF8-A651-9AE0EF3FDD58}" srcId="{C4B3D91D-76D5-4E37-AF80-02D407A429FC}" destId="{4FFD1E80-FDA6-4304-8E5D-DBAD1FA378A1}" srcOrd="2" destOrd="0" parTransId="{95180D32-8CE1-424F-828A-CC8DEC0EC787}" sibTransId="{295D6F92-A0A2-4AD3-A9EF-7624484CC793}"/>
    <dgm:cxn modelId="{EF9D53AF-93C5-4BB0-8B93-B25FD804120C}" srcId="{C4B3D91D-76D5-4E37-AF80-02D407A429FC}" destId="{642FF98B-95E6-4B91-B951-D61C15867A23}" srcOrd="0" destOrd="0" parTransId="{5D21FAFE-F7F6-4334-8FF8-94D03B34B533}" sibTransId="{88D76961-48C3-4CF1-AE90-25C0005E7CF9}"/>
    <dgm:cxn modelId="{89D6B91D-E6CC-4EF4-B4A3-C6C33CE54158}" type="presOf" srcId="{4FFD1E80-FDA6-4304-8E5D-DBAD1FA378A1}" destId="{CB14E064-F8C1-41B9-BC7B-A7C9D57AB465}" srcOrd="0" destOrd="0" presId="urn:microsoft.com/office/officeart/2008/layout/VerticalCurvedList"/>
    <dgm:cxn modelId="{4A2B8440-95EA-4FF4-87A8-8DB3D46799CD}" type="presOf" srcId="{88D76961-48C3-4CF1-AE90-25C0005E7CF9}" destId="{A931996F-C275-44D7-916F-3DEE7DFBBC7C}" srcOrd="0" destOrd="0" presId="urn:microsoft.com/office/officeart/2008/layout/VerticalCurvedList"/>
    <dgm:cxn modelId="{B6E0ACC9-40BC-4EED-9415-2E9C5279CBF6}" type="presOf" srcId="{39F0B728-9417-4B3A-B637-8565D92DAC2B}" destId="{CB14E064-F8C1-41B9-BC7B-A7C9D57AB465}" srcOrd="0" destOrd="3" presId="urn:microsoft.com/office/officeart/2008/layout/VerticalCurvedList"/>
    <dgm:cxn modelId="{E27E6B00-8E74-4313-9B8F-3D676AB430A3}" type="presOf" srcId="{92D01603-888F-418C-9F28-C463C1272069}" destId="{CB14E064-F8C1-41B9-BC7B-A7C9D57AB465}" srcOrd="0" destOrd="2" presId="urn:microsoft.com/office/officeart/2008/layout/VerticalCurvedList"/>
    <dgm:cxn modelId="{618E477A-0E46-48DF-BAF8-756408C053FF}" srcId="{C4B3D91D-76D5-4E37-AF80-02D407A429FC}" destId="{9C47DCD0-2CC4-417E-85C2-541BC1385A9C}" srcOrd="1" destOrd="0" parTransId="{CFE1DFEA-588D-4E2F-AA66-D2E586EC8474}" sibTransId="{6B14140F-121F-4993-8B4B-D5C057070822}"/>
    <dgm:cxn modelId="{4EED043B-F60B-4D7E-87FB-25ECC764B27E}" type="presOf" srcId="{9C47DCD0-2CC4-417E-85C2-541BC1385A9C}" destId="{6018D748-C623-4665-B260-296E43F1152B}" srcOrd="0" destOrd="0" presId="urn:microsoft.com/office/officeart/2008/layout/VerticalCurvedList"/>
    <dgm:cxn modelId="{59D27B6B-6A45-4B15-8C4B-040710845AB9}" srcId="{4FFD1E80-FDA6-4304-8E5D-DBAD1FA378A1}" destId="{92D01603-888F-418C-9F28-C463C1272069}" srcOrd="1" destOrd="0" parTransId="{8D212BA5-E1AD-41E8-BC71-DDBCD4A9CDDC}" sibTransId="{830385C8-156C-40DB-9D80-5542B4B93DFE}"/>
    <dgm:cxn modelId="{FAB05A5B-6106-4501-AE47-FE474103CD43}" type="presOf" srcId="{75F892E5-4131-4621-B3F4-ACE9D927A712}" destId="{CB14E064-F8C1-41B9-BC7B-A7C9D57AB465}" srcOrd="0" destOrd="4" presId="urn:microsoft.com/office/officeart/2008/layout/VerticalCurvedList"/>
    <dgm:cxn modelId="{3942579D-CF84-49D5-8B8F-8A8623541642}" type="presParOf" srcId="{58F8576E-FBF2-465D-B797-468D3B53C378}" destId="{1A78A481-725D-47BE-8D93-33B452941189}" srcOrd="0" destOrd="0" presId="urn:microsoft.com/office/officeart/2008/layout/VerticalCurvedList"/>
    <dgm:cxn modelId="{0BC0ED06-2041-4202-A3F3-0DCF84FF84C3}" type="presParOf" srcId="{1A78A481-725D-47BE-8D93-33B452941189}" destId="{570C913C-E540-4DB7-A42A-897D97CE474C}" srcOrd="0" destOrd="0" presId="urn:microsoft.com/office/officeart/2008/layout/VerticalCurvedList"/>
    <dgm:cxn modelId="{F813166D-A4AA-4B5F-95D9-F9ED3FAD5AF5}" type="presParOf" srcId="{570C913C-E540-4DB7-A42A-897D97CE474C}" destId="{52AD69EE-3436-4827-83DA-E27D39B7FB6A}" srcOrd="0" destOrd="0" presId="urn:microsoft.com/office/officeart/2008/layout/VerticalCurvedList"/>
    <dgm:cxn modelId="{1E57B4AE-9E60-49F8-9BDC-41F7EF18ACD1}" type="presParOf" srcId="{570C913C-E540-4DB7-A42A-897D97CE474C}" destId="{A931996F-C275-44D7-916F-3DEE7DFBBC7C}" srcOrd="1" destOrd="0" presId="urn:microsoft.com/office/officeart/2008/layout/VerticalCurvedList"/>
    <dgm:cxn modelId="{B6F65877-F080-466B-89E9-BF06B33C0489}" type="presParOf" srcId="{570C913C-E540-4DB7-A42A-897D97CE474C}" destId="{8A43D034-1AF7-4D32-9DE7-C38BCAD4FBC3}" srcOrd="2" destOrd="0" presId="urn:microsoft.com/office/officeart/2008/layout/VerticalCurvedList"/>
    <dgm:cxn modelId="{2A714D2D-1F22-4CDB-86CF-5775641600D9}" type="presParOf" srcId="{570C913C-E540-4DB7-A42A-897D97CE474C}" destId="{E30B98F7-76EB-42D4-8AE1-AC4C51CE714F}" srcOrd="3" destOrd="0" presId="urn:microsoft.com/office/officeart/2008/layout/VerticalCurvedList"/>
    <dgm:cxn modelId="{8702BD9C-E7C3-44C6-9548-DB210AE855B8}" type="presParOf" srcId="{1A78A481-725D-47BE-8D93-33B452941189}" destId="{DAD4411B-6457-458E-ADD2-EE25AC9D9112}" srcOrd="1" destOrd="0" presId="urn:microsoft.com/office/officeart/2008/layout/VerticalCurvedList"/>
    <dgm:cxn modelId="{F8561792-EDF4-4892-866B-0A84F088C890}" type="presParOf" srcId="{1A78A481-725D-47BE-8D93-33B452941189}" destId="{2D502BF1-F2F0-4F6D-920E-9E7CAFEED4A8}" srcOrd="2" destOrd="0" presId="urn:microsoft.com/office/officeart/2008/layout/VerticalCurvedList"/>
    <dgm:cxn modelId="{B221924B-F49D-4401-860D-AEAB09A73623}" type="presParOf" srcId="{2D502BF1-F2F0-4F6D-920E-9E7CAFEED4A8}" destId="{D22565B8-C719-47F8-A1E9-66E8496F7A0E}" srcOrd="0" destOrd="0" presId="urn:microsoft.com/office/officeart/2008/layout/VerticalCurvedList"/>
    <dgm:cxn modelId="{3FEEA4BB-0EB8-4D8B-8DCD-5EDA730F66E4}" type="presParOf" srcId="{1A78A481-725D-47BE-8D93-33B452941189}" destId="{6018D748-C623-4665-B260-296E43F1152B}" srcOrd="3" destOrd="0" presId="urn:microsoft.com/office/officeart/2008/layout/VerticalCurvedList"/>
    <dgm:cxn modelId="{78292C6E-4F93-47E7-93E1-24A37656A144}" type="presParOf" srcId="{1A78A481-725D-47BE-8D93-33B452941189}" destId="{8AEE9C24-625D-426D-948D-F437E37A4BA8}" srcOrd="4" destOrd="0" presId="urn:microsoft.com/office/officeart/2008/layout/VerticalCurvedList"/>
    <dgm:cxn modelId="{ECC0D673-AF45-4D16-847E-2133C7EB6F19}" type="presParOf" srcId="{8AEE9C24-625D-426D-948D-F437E37A4BA8}" destId="{DC03BD92-1AB0-4E90-88C7-F8F07056C312}" srcOrd="0" destOrd="0" presId="urn:microsoft.com/office/officeart/2008/layout/VerticalCurvedList"/>
    <dgm:cxn modelId="{87E26A48-77B3-4458-8C3C-ED1082CD4A56}" type="presParOf" srcId="{1A78A481-725D-47BE-8D93-33B452941189}" destId="{CB14E064-F8C1-41B9-BC7B-A7C9D57AB465}" srcOrd="5" destOrd="0" presId="urn:microsoft.com/office/officeart/2008/layout/VerticalCurvedList"/>
    <dgm:cxn modelId="{B7AD26FD-9A5F-45C3-8D1B-BB66A87193EC}" type="presParOf" srcId="{1A78A481-725D-47BE-8D93-33B452941189}" destId="{549C559B-7A53-4CBB-80E6-204878691F52}" srcOrd="6" destOrd="0" presId="urn:microsoft.com/office/officeart/2008/layout/VerticalCurvedList"/>
    <dgm:cxn modelId="{3BFA5036-05AF-4E06-8207-9F51ABB0C444}" type="presParOf" srcId="{549C559B-7A53-4CBB-80E6-204878691F52}" destId="{D15802A9-499F-47DB-8874-413FF4D3FD8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4B3D91D-76D5-4E37-AF80-02D407A429FC}" type="doc">
      <dgm:prSet loTypeId="urn:microsoft.com/office/officeart/2008/layout/VerticalCurvedList" loCatId="list" qsTypeId="urn:microsoft.com/office/officeart/2005/8/quickstyle/simple3" qsCatId="simple" csTypeId="urn:microsoft.com/office/officeart/2005/8/colors/accent2_2" csCatId="accent2" phldr="1"/>
      <dgm:spPr/>
    </dgm:pt>
    <dgm:pt modelId="{642FF98B-95E6-4B91-B951-D61C15867A23}">
      <dgm:prSet phldrT="[Tekst]" custT="1"/>
      <dgm:spPr/>
      <dgm:t>
        <a:bodyPr/>
        <a:lstStyle/>
        <a:p>
          <a:r>
            <a:rPr lang="pl-PL" sz="1200" dirty="0"/>
            <a:t>B.1.8 Projekt zakłada efektywność społeczną i zatrudnieniową</a:t>
          </a:r>
        </a:p>
      </dgm:t>
    </dgm:pt>
    <dgm:pt modelId="{5D21FAFE-F7F6-4334-8FF8-94D03B34B533}" type="parTrans" cxnId="{EF9D53AF-93C5-4BB0-8B93-B25FD804120C}">
      <dgm:prSet/>
      <dgm:spPr/>
      <dgm:t>
        <a:bodyPr/>
        <a:lstStyle/>
        <a:p>
          <a:endParaRPr lang="pl-PL"/>
        </a:p>
      </dgm:t>
    </dgm:pt>
    <dgm:pt modelId="{88D76961-48C3-4CF1-AE90-25C0005E7CF9}" type="sibTrans" cxnId="{EF9D53AF-93C5-4BB0-8B93-B25FD804120C}">
      <dgm:prSet/>
      <dgm:spPr/>
      <dgm:t>
        <a:bodyPr/>
        <a:lstStyle/>
        <a:p>
          <a:endParaRPr lang="pl-PL"/>
        </a:p>
      </dgm:t>
    </dgm:pt>
    <dgm:pt modelId="{9C47DCD0-2CC4-417E-85C2-541BC1385A9C}">
      <dgm:prSet custT="1"/>
      <dgm:spPr/>
      <dgm:t>
        <a:bodyPr/>
        <a:lstStyle/>
        <a:p>
          <a:r>
            <a:rPr lang="pl-PL" sz="1200" dirty="0"/>
            <a:t>B.1.9 Projekt zakłada preferencje w dostępie do wsparcia dla określonych kategorii osób w ramach grupy docelowej</a:t>
          </a:r>
        </a:p>
      </dgm:t>
    </dgm:pt>
    <dgm:pt modelId="{CFE1DFEA-588D-4E2F-AA66-D2E586EC8474}" type="parTrans" cxnId="{618E477A-0E46-48DF-BAF8-756408C053FF}">
      <dgm:prSet/>
      <dgm:spPr/>
      <dgm:t>
        <a:bodyPr/>
        <a:lstStyle/>
        <a:p>
          <a:endParaRPr lang="pl-PL"/>
        </a:p>
      </dgm:t>
    </dgm:pt>
    <dgm:pt modelId="{6B14140F-121F-4993-8B4B-D5C057070822}" type="sibTrans" cxnId="{618E477A-0E46-48DF-BAF8-756408C053FF}">
      <dgm:prSet/>
      <dgm:spPr/>
      <dgm:t>
        <a:bodyPr/>
        <a:lstStyle/>
        <a:p>
          <a:endParaRPr lang="pl-PL"/>
        </a:p>
      </dgm:t>
    </dgm:pt>
    <dgm:pt modelId="{4FFD1E80-FDA6-4304-8E5D-DBAD1FA378A1}">
      <dgm:prSet custT="1"/>
      <dgm:spPr/>
      <dgm:t>
        <a:bodyPr/>
        <a:lstStyle/>
        <a:p>
          <a:r>
            <a:rPr lang="pl-PL" sz="1200" dirty="0"/>
            <a:t>B.1.10 Wkład własny został określony na poziomie nie mniejszym niż 15,00%</a:t>
          </a:r>
        </a:p>
      </dgm:t>
    </dgm:pt>
    <dgm:pt modelId="{95180D32-8CE1-424F-828A-CC8DEC0EC787}" type="parTrans" cxnId="{FCC4E51C-6DC0-4CF8-A651-9AE0EF3FDD58}">
      <dgm:prSet/>
      <dgm:spPr/>
      <dgm:t>
        <a:bodyPr/>
        <a:lstStyle/>
        <a:p>
          <a:endParaRPr lang="pl-PL"/>
        </a:p>
      </dgm:t>
    </dgm:pt>
    <dgm:pt modelId="{295D6F92-A0A2-4AD3-A9EF-7624484CC793}" type="sibTrans" cxnId="{FCC4E51C-6DC0-4CF8-A651-9AE0EF3FDD58}">
      <dgm:prSet/>
      <dgm:spPr/>
      <dgm:t>
        <a:bodyPr/>
        <a:lstStyle/>
        <a:p>
          <a:endParaRPr lang="pl-PL"/>
        </a:p>
      </dgm:t>
    </dgm:pt>
    <dgm:pt modelId="{64ACCB19-22D5-4097-819D-27BB579C5946}">
      <dgm:prSet phldrT="[Tekst]" custT="1"/>
      <dgm:spPr/>
      <dgm:t>
        <a:bodyPr/>
        <a:lstStyle/>
        <a:p>
          <a:r>
            <a:rPr lang="pl-PL" sz="1200" dirty="0"/>
            <a:t>w odniesieniu do osób z niepełnosprawnościami minimalny poziom efektywności społecznej wynosi </a:t>
          </a:r>
          <a:r>
            <a:rPr lang="pl-PL" sz="1200" b="1" dirty="0"/>
            <a:t>34%</a:t>
          </a:r>
          <a:r>
            <a:rPr lang="pl-PL" sz="1200" dirty="0"/>
            <a:t>, a minimalny poziom efektywności zatrudnieniowej – </a:t>
          </a:r>
          <a:r>
            <a:rPr lang="pl-PL" sz="1200" b="1" dirty="0"/>
            <a:t>12%.</a:t>
          </a:r>
        </a:p>
      </dgm:t>
    </dgm:pt>
    <dgm:pt modelId="{09B01774-7327-4864-BE22-47DC25EECAFF}" type="parTrans" cxnId="{64BA2B1A-6241-4E81-A094-C7F84A521CB5}">
      <dgm:prSet/>
      <dgm:spPr/>
      <dgm:t>
        <a:bodyPr/>
        <a:lstStyle/>
        <a:p>
          <a:endParaRPr lang="pl-PL"/>
        </a:p>
      </dgm:t>
    </dgm:pt>
    <dgm:pt modelId="{2E43F69F-D34F-4A0C-A35D-A91CC672BBE1}" type="sibTrans" cxnId="{64BA2B1A-6241-4E81-A094-C7F84A521CB5}">
      <dgm:prSet/>
      <dgm:spPr/>
      <dgm:t>
        <a:bodyPr/>
        <a:lstStyle/>
        <a:p>
          <a:endParaRPr lang="pl-PL"/>
        </a:p>
      </dgm:t>
    </dgm:pt>
    <dgm:pt modelId="{D80AE246-D329-4207-A928-E52F593E3192}">
      <dgm:prSet custT="1"/>
      <dgm:spPr/>
      <dgm:t>
        <a:bodyPr/>
        <a:lstStyle/>
        <a:p>
          <a:r>
            <a:rPr lang="pl-PL" sz="1200" dirty="0"/>
            <a:t>w odniesieniu do pozostałych osób lub środowisk zagrożonych ubóstwem lub wykluczeniem społecznym minimalny poziom efektywności społecznej wynosi </a:t>
          </a:r>
          <a:r>
            <a:rPr lang="pl-PL" sz="1200" b="1" dirty="0"/>
            <a:t>34%</a:t>
          </a:r>
          <a:r>
            <a:rPr lang="pl-PL" sz="1200" dirty="0"/>
            <a:t>, a minimalny poziom efektywności zatrudnieniowej – </a:t>
          </a:r>
          <a:r>
            <a:rPr lang="pl-PL" sz="1200" b="1" dirty="0"/>
            <a:t>25%</a:t>
          </a:r>
          <a:r>
            <a:rPr lang="pl-PL" sz="1200" dirty="0"/>
            <a:t>;</a:t>
          </a:r>
        </a:p>
      </dgm:t>
    </dgm:pt>
    <dgm:pt modelId="{C53E59DD-1E20-4365-8129-8C902CC01674}" type="parTrans" cxnId="{69ED2A6D-8DFC-4AAE-9BB6-95448D0E26A3}">
      <dgm:prSet/>
      <dgm:spPr/>
      <dgm:t>
        <a:bodyPr/>
        <a:lstStyle/>
        <a:p>
          <a:endParaRPr lang="pl-PL"/>
        </a:p>
      </dgm:t>
    </dgm:pt>
    <dgm:pt modelId="{D935F123-813A-4A23-B93D-295553A09C32}" type="sibTrans" cxnId="{69ED2A6D-8DFC-4AAE-9BB6-95448D0E26A3}">
      <dgm:prSet/>
      <dgm:spPr/>
      <dgm:t>
        <a:bodyPr/>
        <a:lstStyle/>
        <a:p>
          <a:endParaRPr lang="pl-PL"/>
        </a:p>
      </dgm:t>
    </dgm:pt>
    <dgm:pt modelId="{A394C8F4-D64E-453C-9531-4E657E4F4399}">
      <dgm:prSet custT="1"/>
      <dgm:spPr/>
      <dgm:t>
        <a:bodyPr/>
        <a:lstStyle/>
        <a:p>
          <a:r>
            <a:rPr lang="pl-PL" sz="1100" dirty="0"/>
            <a:t>doświadczających wielokrotnego wykluczenia społecznego;</a:t>
          </a:r>
        </a:p>
      </dgm:t>
    </dgm:pt>
    <dgm:pt modelId="{68407A99-8665-4D77-BA85-3B63B52F8249}" type="parTrans" cxnId="{26C44201-7BB9-4EFF-9772-82E9EA1F6612}">
      <dgm:prSet/>
      <dgm:spPr/>
      <dgm:t>
        <a:bodyPr/>
        <a:lstStyle/>
        <a:p>
          <a:endParaRPr lang="pl-PL"/>
        </a:p>
      </dgm:t>
    </dgm:pt>
    <dgm:pt modelId="{CFDC5112-D1D6-4344-89A1-2A614A77383B}" type="sibTrans" cxnId="{26C44201-7BB9-4EFF-9772-82E9EA1F6612}">
      <dgm:prSet/>
      <dgm:spPr/>
      <dgm:t>
        <a:bodyPr/>
        <a:lstStyle/>
        <a:p>
          <a:endParaRPr lang="pl-PL"/>
        </a:p>
      </dgm:t>
    </dgm:pt>
    <dgm:pt modelId="{8E6C7D39-F1AB-406E-9CCF-D65C5539B0C2}">
      <dgm:prSet custT="1"/>
      <dgm:spPr/>
      <dgm:t>
        <a:bodyPr/>
        <a:lstStyle/>
        <a:p>
          <a:r>
            <a:rPr lang="pl-PL" sz="1100" dirty="0"/>
            <a:t>ze znacznym lub umiarkowanym stopniem niepełnosprawności;</a:t>
          </a:r>
        </a:p>
      </dgm:t>
    </dgm:pt>
    <dgm:pt modelId="{ABF2FAE6-CD1E-423D-90C6-2920F26CDB99}" type="parTrans" cxnId="{D0827C5F-A255-4748-BF4A-0F9FB3D17E70}">
      <dgm:prSet/>
      <dgm:spPr/>
      <dgm:t>
        <a:bodyPr/>
        <a:lstStyle/>
        <a:p>
          <a:endParaRPr lang="pl-PL"/>
        </a:p>
      </dgm:t>
    </dgm:pt>
    <dgm:pt modelId="{76CB7E12-9623-4669-8ED3-FD7CAD2DDF13}" type="sibTrans" cxnId="{D0827C5F-A255-4748-BF4A-0F9FB3D17E70}">
      <dgm:prSet/>
      <dgm:spPr/>
      <dgm:t>
        <a:bodyPr/>
        <a:lstStyle/>
        <a:p>
          <a:endParaRPr lang="pl-PL"/>
        </a:p>
      </dgm:t>
    </dgm:pt>
    <dgm:pt modelId="{ED706F64-3B23-497B-9D43-57A68325B29B}">
      <dgm:prSet custT="1"/>
      <dgm:spPr/>
      <dgm:t>
        <a:bodyPr/>
        <a:lstStyle/>
        <a:p>
          <a:r>
            <a:rPr lang="pl-PL" sz="1100" dirty="0"/>
            <a:t>z niepełnosprawnością sprzężoną, oraz osoby z zaburzeniami psychicznymi, w tym osoby z niepełnosprawnością intelektualną i osoby z całościowymi zaburzeniami rozwojowymi; </a:t>
          </a:r>
        </a:p>
      </dgm:t>
    </dgm:pt>
    <dgm:pt modelId="{AB62A239-D380-4AE2-90C9-3D640B2D1286}" type="parTrans" cxnId="{DC964146-C8B8-4CD7-A4B5-695B0E387CEB}">
      <dgm:prSet/>
      <dgm:spPr/>
      <dgm:t>
        <a:bodyPr/>
        <a:lstStyle/>
        <a:p>
          <a:endParaRPr lang="pl-PL"/>
        </a:p>
      </dgm:t>
    </dgm:pt>
    <dgm:pt modelId="{7558550A-9958-4624-852B-B506752045D6}" type="sibTrans" cxnId="{DC964146-C8B8-4CD7-A4B5-695B0E387CEB}">
      <dgm:prSet/>
      <dgm:spPr/>
      <dgm:t>
        <a:bodyPr/>
        <a:lstStyle/>
        <a:p>
          <a:endParaRPr lang="pl-PL"/>
        </a:p>
      </dgm:t>
    </dgm:pt>
    <dgm:pt modelId="{1B964229-6B02-4CE7-8EC6-501C4C456DE8}">
      <dgm:prSet custT="1"/>
      <dgm:spPr/>
      <dgm:t>
        <a:bodyPr/>
        <a:lstStyle/>
        <a:p>
          <a:r>
            <a:rPr lang="pl-PL" sz="1100" dirty="0"/>
            <a:t>korzystających z PO PŻ (indywidualnie lub jako rodzina);</a:t>
          </a:r>
        </a:p>
      </dgm:t>
    </dgm:pt>
    <dgm:pt modelId="{90863F2B-6E05-408A-A1BC-B947340B0DB3}" type="parTrans" cxnId="{EE4D7EEF-EDBA-495B-8439-9B497D6B379E}">
      <dgm:prSet/>
      <dgm:spPr/>
      <dgm:t>
        <a:bodyPr/>
        <a:lstStyle/>
        <a:p>
          <a:endParaRPr lang="pl-PL"/>
        </a:p>
      </dgm:t>
    </dgm:pt>
    <dgm:pt modelId="{FCE6A43A-B493-4AFC-B386-4C07F00055B9}" type="sibTrans" cxnId="{EE4D7EEF-EDBA-495B-8439-9B497D6B379E}">
      <dgm:prSet/>
      <dgm:spPr/>
      <dgm:t>
        <a:bodyPr/>
        <a:lstStyle/>
        <a:p>
          <a:endParaRPr lang="pl-PL"/>
        </a:p>
      </dgm:t>
    </dgm:pt>
    <dgm:pt modelId="{57601F00-8C52-4467-9EA8-955CC0DF1F24}">
      <dgm:prSet custT="1"/>
      <dgm:spPr/>
      <dgm:t>
        <a:bodyPr/>
        <a:lstStyle/>
        <a:p>
          <a:r>
            <a:rPr lang="pl-PL" sz="1100" dirty="0"/>
            <a:t>zamieszkujących na obszarach zdegradowanych wyznaczonych w lokalnych programach rewitalizacji lub gminnych programach rewitalizacji. </a:t>
          </a:r>
        </a:p>
      </dgm:t>
    </dgm:pt>
    <dgm:pt modelId="{27FC93C0-1102-40B5-9409-217307DD975C}" type="parTrans" cxnId="{7EFEACB3-0231-45C7-B99D-04DF34DA5B43}">
      <dgm:prSet/>
      <dgm:spPr/>
      <dgm:t>
        <a:bodyPr/>
        <a:lstStyle/>
        <a:p>
          <a:endParaRPr lang="pl-PL"/>
        </a:p>
      </dgm:t>
    </dgm:pt>
    <dgm:pt modelId="{FE43034C-F1C6-4FC4-9B02-33B4CA921C33}" type="sibTrans" cxnId="{7EFEACB3-0231-45C7-B99D-04DF34DA5B43}">
      <dgm:prSet/>
      <dgm:spPr/>
      <dgm:t>
        <a:bodyPr/>
        <a:lstStyle/>
        <a:p>
          <a:endParaRPr lang="pl-PL"/>
        </a:p>
      </dgm:t>
    </dgm:pt>
    <dgm:pt modelId="{795ABF01-71E5-46A7-8E23-1BB22CD6B69C}">
      <dgm:prSet custT="1"/>
      <dgm:spPr/>
      <dgm:t>
        <a:bodyPr/>
        <a:lstStyle/>
        <a:p>
          <a:r>
            <a:rPr lang="pl-PL" sz="1100" dirty="0"/>
            <a:t>Osoba z niepełnosprawnością sprzężoną – osoba, u której stwierdzono występowanie dwóch lub więcej niepełnosprawności </a:t>
          </a:r>
        </a:p>
      </dgm:t>
    </dgm:pt>
    <dgm:pt modelId="{EF649CD4-B242-4DE6-ABF9-7C66C599510C}" type="parTrans" cxnId="{DCDA23B0-F5B4-42AB-9B9B-BCDF3DEF1426}">
      <dgm:prSet/>
      <dgm:spPr/>
      <dgm:t>
        <a:bodyPr/>
        <a:lstStyle/>
        <a:p>
          <a:endParaRPr lang="pl-PL"/>
        </a:p>
      </dgm:t>
    </dgm:pt>
    <dgm:pt modelId="{41B0C4D3-26BA-44D9-B18B-63383A84B695}" type="sibTrans" cxnId="{DCDA23B0-F5B4-42AB-9B9B-BCDF3DEF1426}">
      <dgm:prSet/>
      <dgm:spPr/>
      <dgm:t>
        <a:bodyPr/>
        <a:lstStyle/>
        <a:p>
          <a:endParaRPr lang="pl-PL"/>
        </a:p>
      </dgm:t>
    </dgm:pt>
    <dgm:pt modelId="{58F8576E-FBF2-465D-B797-468D3B53C378}" type="pres">
      <dgm:prSet presAssocID="{C4B3D91D-76D5-4E37-AF80-02D407A429FC}" presName="Name0" presStyleCnt="0">
        <dgm:presLayoutVars>
          <dgm:chMax val="7"/>
          <dgm:chPref val="7"/>
          <dgm:dir/>
        </dgm:presLayoutVars>
      </dgm:prSet>
      <dgm:spPr/>
    </dgm:pt>
    <dgm:pt modelId="{1A78A481-725D-47BE-8D93-33B452941189}" type="pres">
      <dgm:prSet presAssocID="{C4B3D91D-76D5-4E37-AF80-02D407A429FC}" presName="Name1" presStyleCnt="0"/>
      <dgm:spPr/>
    </dgm:pt>
    <dgm:pt modelId="{570C913C-E540-4DB7-A42A-897D97CE474C}" type="pres">
      <dgm:prSet presAssocID="{C4B3D91D-76D5-4E37-AF80-02D407A429FC}" presName="cycle" presStyleCnt="0"/>
      <dgm:spPr/>
    </dgm:pt>
    <dgm:pt modelId="{52AD69EE-3436-4827-83DA-E27D39B7FB6A}" type="pres">
      <dgm:prSet presAssocID="{C4B3D91D-76D5-4E37-AF80-02D407A429FC}" presName="srcNode" presStyleLbl="node1" presStyleIdx="0" presStyleCnt="3"/>
      <dgm:spPr/>
    </dgm:pt>
    <dgm:pt modelId="{A931996F-C275-44D7-916F-3DEE7DFBBC7C}" type="pres">
      <dgm:prSet presAssocID="{C4B3D91D-76D5-4E37-AF80-02D407A429FC}" presName="conn" presStyleLbl="parChTrans1D2" presStyleIdx="0" presStyleCnt="1"/>
      <dgm:spPr/>
      <dgm:t>
        <a:bodyPr/>
        <a:lstStyle/>
        <a:p>
          <a:endParaRPr lang="pl-PL"/>
        </a:p>
      </dgm:t>
    </dgm:pt>
    <dgm:pt modelId="{8A43D034-1AF7-4D32-9DE7-C38BCAD4FBC3}" type="pres">
      <dgm:prSet presAssocID="{C4B3D91D-76D5-4E37-AF80-02D407A429FC}" presName="extraNode" presStyleLbl="node1" presStyleIdx="0" presStyleCnt="3"/>
      <dgm:spPr/>
    </dgm:pt>
    <dgm:pt modelId="{E30B98F7-76EB-42D4-8AE1-AC4C51CE714F}" type="pres">
      <dgm:prSet presAssocID="{C4B3D91D-76D5-4E37-AF80-02D407A429FC}" presName="dstNode" presStyleLbl="node1" presStyleIdx="0" presStyleCnt="3"/>
      <dgm:spPr/>
    </dgm:pt>
    <dgm:pt modelId="{DAD4411B-6457-458E-ADD2-EE25AC9D9112}" type="pres">
      <dgm:prSet presAssocID="{642FF98B-95E6-4B91-B951-D61C15867A23}" presName="text_1" presStyleLbl="node1" presStyleIdx="0" presStyleCnt="3" custScaleY="10570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D502BF1-F2F0-4F6D-920E-9E7CAFEED4A8}" type="pres">
      <dgm:prSet presAssocID="{642FF98B-95E6-4B91-B951-D61C15867A23}" presName="accent_1" presStyleCnt="0"/>
      <dgm:spPr/>
    </dgm:pt>
    <dgm:pt modelId="{D22565B8-C719-47F8-A1E9-66E8496F7A0E}" type="pres">
      <dgm:prSet presAssocID="{642FF98B-95E6-4B91-B951-D61C15867A23}" presName="accentRepeatNode" presStyleLbl="solidFgAcc1" presStyleIdx="0" presStyleCnt="3"/>
      <dgm:spPr/>
    </dgm:pt>
    <dgm:pt modelId="{6018D748-C623-4665-B260-296E43F1152B}" type="pres">
      <dgm:prSet presAssocID="{9C47DCD0-2CC4-417E-85C2-541BC1385A9C}" presName="text_2" presStyleLbl="node1" presStyleIdx="1" presStyleCnt="3" custScaleY="17712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AEE9C24-625D-426D-948D-F437E37A4BA8}" type="pres">
      <dgm:prSet presAssocID="{9C47DCD0-2CC4-417E-85C2-541BC1385A9C}" presName="accent_2" presStyleCnt="0"/>
      <dgm:spPr/>
    </dgm:pt>
    <dgm:pt modelId="{DC03BD92-1AB0-4E90-88C7-F8F07056C312}" type="pres">
      <dgm:prSet presAssocID="{9C47DCD0-2CC4-417E-85C2-541BC1385A9C}" presName="accentRepeatNode" presStyleLbl="solidFgAcc1" presStyleIdx="1" presStyleCnt="3"/>
      <dgm:spPr/>
    </dgm:pt>
    <dgm:pt modelId="{CB14E064-F8C1-41B9-BC7B-A7C9D57AB465}" type="pres">
      <dgm:prSet presAssocID="{4FFD1E80-FDA6-4304-8E5D-DBAD1FA378A1}" presName="text_3" presStyleLbl="node1" presStyleIdx="2" presStyleCnt="3" custScaleY="53158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49C559B-7A53-4CBB-80E6-204878691F52}" type="pres">
      <dgm:prSet presAssocID="{4FFD1E80-FDA6-4304-8E5D-DBAD1FA378A1}" presName="accent_3" presStyleCnt="0"/>
      <dgm:spPr/>
    </dgm:pt>
    <dgm:pt modelId="{D15802A9-499F-47DB-8874-413FF4D3FD8F}" type="pres">
      <dgm:prSet presAssocID="{4FFD1E80-FDA6-4304-8E5D-DBAD1FA378A1}" presName="accentRepeatNode" presStyleLbl="solidFgAcc1" presStyleIdx="2" presStyleCnt="3"/>
      <dgm:spPr/>
    </dgm:pt>
  </dgm:ptLst>
  <dgm:cxnLst>
    <dgm:cxn modelId="{FCC4E51C-6DC0-4CF8-A651-9AE0EF3FDD58}" srcId="{C4B3D91D-76D5-4E37-AF80-02D407A429FC}" destId="{4FFD1E80-FDA6-4304-8E5D-DBAD1FA378A1}" srcOrd="2" destOrd="0" parTransId="{95180D32-8CE1-424F-828A-CC8DEC0EC787}" sibTransId="{295D6F92-A0A2-4AD3-A9EF-7624484CC793}"/>
    <dgm:cxn modelId="{B3715174-316C-46DC-BA03-2E420ADD9971}" type="presOf" srcId="{57601F00-8C52-4467-9EA8-955CC0DF1F24}" destId="{6018D748-C623-4665-B260-296E43F1152B}" srcOrd="0" destOrd="5" presId="urn:microsoft.com/office/officeart/2008/layout/VerticalCurvedList"/>
    <dgm:cxn modelId="{618E477A-0E46-48DF-BAF8-756408C053FF}" srcId="{C4B3D91D-76D5-4E37-AF80-02D407A429FC}" destId="{9C47DCD0-2CC4-417E-85C2-541BC1385A9C}" srcOrd="1" destOrd="0" parTransId="{CFE1DFEA-588D-4E2F-AA66-D2E586EC8474}" sibTransId="{6B14140F-121F-4993-8B4B-D5C057070822}"/>
    <dgm:cxn modelId="{B485627E-FF1C-48E1-A046-966DE6569BB8}" type="presOf" srcId="{1B964229-6B02-4CE7-8EC6-501C4C456DE8}" destId="{6018D748-C623-4665-B260-296E43F1152B}" srcOrd="0" destOrd="4" presId="urn:microsoft.com/office/officeart/2008/layout/VerticalCurvedList"/>
    <dgm:cxn modelId="{9C38C69B-A4D6-41EF-8B87-07686339F384}" type="presOf" srcId="{2E43F69F-D34F-4A0C-A35D-A91CC672BBE1}" destId="{A931996F-C275-44D7-916F-3DEE7DFBBC7C}" srcOrd="0" destOrd="0" presId="urn:microsoft.com/office/officeart/2008/layout/VerticalCurvedList"/>
    <dgm:cxn modelId="{EE4D7EEF-EDBA-495B-8439-9B497D6B379E}" srcId="{9C47DCD0-2CC4-417E-85C2-541BC1385A9C}" destId="{1B964229-6B02-4CE7-8EC6-501C4C456DE8}" srcOrd="3" destOrd="0" parTransId="{90863F2B-6E05-408A-A1BC-B947340B0DB3}" sibTransId="{FCE6A43A-B493-4AFC-B386-4C07F00055B9}"/>
    <dgm:cxn modelId="{D1C0AB55-E18D-4026-A370-F69309BE56CF}" type="presOf" srcId="{ED706F64-3B23-497B-9D43-57A68325B29B}" destId="{6018D748-C623-4665-B260-296E43F1152B}" srcOrd="0" destOrd="3" presId="urn:microsoft.com/office/officeart/2008/layout/VerticalCurvedList"/>
    <dgm:cxn modelId="{7EFEACB3-0231-45C7-B99D-04DF34DA5B43}" srcId="{9C47DCD0-2CC4-417E-85C2-541BC1385A9C}" destId="{57601F00-8C52-4467-9EA8-955CC0DF1F24}" srcOrd="4" destOrd="0" parTransId="{27FC93C0-1102-40B5-9409-217307DD975C}" sibTransId="{FE43034C-F1C6-4FC4-9B02-33B4CA921C33}"/>
    <dgm:cxn modelId="{727EF61C-8C9D-462B-BD16-903695AC7B83}" type="presOf" srcId="{8E6C7D39-F1AB-406E-9CCF-D65C5539B0C2}" destId="{6018D748-C623-4665-B260-296E43F1152B}" srcOrd="0" destOrd="2" presId="urn:microsoft.com/office/officeart/2008/layout/VerticalCurvedList"/>
    <dgm:cxn modelId="{98BC6A29-29E0-47F2-8301-52434E411C2B}" type="presOf" srcId="{9C47DCD0-2CC4-417E-85C2-541BC1385A9C}" destId="{6018D748-C623-4665-B260-296E43F1152B}" srcOrd="0" destOrd="0" presId="urn:microsoft.com/office/officeart/2008/layout/VerticalCurvedList"/>
    <dgm:cxn modelId="{D0827C5F-A255-4748-BF4A-0F9FB3D17E70}" srcId="{9C47DCD0-2CC4-417E-85C2-541BC1385A9C}" destId="{8E6C7D39-F1AB-406E-9CCF-D65C5539B0C2}" srcOrd="1" destOrd="0" parTransId="{ABF2FAE6-CD1E-423D-90C6-2920F26CDB99}" sibTransId="{76CB7E12-9623-4669-8ED3-FD7CAD2DDF13}"/>
    <dgm:cxn modelId="{DC964146-C8B8-4CD7-A4B5-695B0E387CEB}" srcId="{9C47DCD0-2CC4-417E-85C2-541BC1385A9C}" destId="{ED706F64-3B23-497B-9D43-57A68325B29B}" srcOrd="2" destOrd="0" parTransId="{AB62A239-D380-4AE2-90C9-3D640B2D1286}" sibTransId="{7558550A-9958-4624-852B-B506752045D6}"/>
    <dgm:cxn modelId="{DCDA23B0-F5B4-42AB-9B9B-BCDF3DEF1426}" srcId="{9C47DCD0-2CC4-417E-85C2-541BC1385A9C}" destId="{795ABF01-71E5-46A7-8E23-1BB22CD6B69C}" srcOrd="5" destOrd="0" parTransId="{EF649CD4-B242-4DE6-ABF9-7C66C599510C}" sibTransId="{41B0C4D3-26BA-44D9-B18B-63383A84B695}"/>
    <dgm:cxn modelId="{32FDF78C-AAD8-4230-9534-C30DE2078115}" type="presOf" srcId="{642FF98B-95E6-4B91-B951-D61C15867A23}" destId="{DAD4411B-6457-458E-ADD2-EE25AC9D9112}" srcOrd="0" destOrd="0" presId="urn:microsoft.com/office/officeart/2008/layout/VerticalCurvedList"/>
    <dgm:cxn modelId="{A0EBAD8B-E6F4-458E-9919-721F68683100}" type="presOf" srcId="{64ACCB19-22D5-4097-819D-27BB579C5946}" destId="{DAD4411B-6457-458E-ADD2-EE25AC9D9112}" srcOrd="0" destOrd="1" presId="urn:microsoft.com/office/officeart/2008/layout/VerticalCurvedList"/>
    <dgm:cxn modelId="{372D4FFF-1381-403A-BD07-3E5CCD2EEF21}" type="presOf" srcId="{795ABF01-71E5-46A7-8E23-1BB22CD6B69C}" destId="{6018D748-C623-4665-B260-296E43F1152B}" srcOrd="0" destOrd="6" presId="urn:microsoft.com/office/officeart/2008/layout/VerticalCurvedList"/>
    <dgm:cxn modelId="{26C44201-7BB9-4EFF-9772-82E9EA1F6612}" srcId="{9C47DCD0-2CC4-417E-85C2-541BC1385A9C}" destId="{A394C8F4-D64E-453C-9531-4E657E4F4399}" srcOrd="0" destOrd="0" parTransId="{68407A99-8665-4D77-BA85-3B63B52F8249}" sibTransId="{CFDC5112-D1D6-4344-89A1-2A614A77383B}"/>
    <dgm:cxn modelId="{606A6759-C361-4721-9793-E079A2B1E1B5}" type="presOf" srcId="{D80AE246-D329-4207-A928-E52F593E3192}" destId="{DAD4411B-6457-458E-ADD2-EE25AC9D9112}" srcOrd="0" destOrd="2" presId="urn:microsoft.com/office/officeart/2008/layout/VerticalCurvedList"/>
    <dgm:cxn modelId="{44C6DCFF-7D7F-4648-B6DE-1C53EC7CBC58}" type="presOf" srcId="{A394C8F4-D64E-453C-9531-4E657E4F4399}" destId="{6018D748-C623-4665-B260-296E43F1152B}" srcOrd="0" destOrd="1" presId="urn:microsoft.com/office/officeart/2008/layout/VerticalCurvedList"/>
    <dgm:cxn modelId="{EF9D53AF-93C5-4BB0-8B93-B25FD804120C}" srcId="{C4B3D91D-76D5-4E37-AF80-02D407A429FC}" destId="{642FF98B-95E6-4B91-B951-D61C15867A23}" srcOrd="0" destOrd="0" parTransId="{5D21FAFE-F7F6-4334-8FF8-94D03B34B533}" sibTransId="{88D76961-48C3-4CF1-AE90-25C0005E7CF9}"/>
    <dgm:cxn modelId="{BD637B6C-26A1-40F2-A5A2-DF23F41DEA4A}" type="presOf" srcId="{C4B3D91D-76D5-4E37-AF80-02D407A429FC}" destId="{58F8576E-FBF2-465D-B797-468D3B53C378}" srcOrd="0" destOrd="0" presId="urn:microsoft.com/office/officeart/2008/layout/VerticalCurvedList"/>
    <dgm:cxn modelId="{BD6591FC-C934-426D-A1CD-5850805F06D7}" type="presOf" srcId="{4FFD1E80-FDA6-4304-8E5D-DBAD1FA378A1}" destId="{CB14E064-F8C1-41B9-BC7B-A7C9D57AB465}" srcOrd="0" destOrd="0" presId="urn:microsoft.com/office/officeart/2008/layout/VerticalCurvedList"/>
    <dgm:cxn modelId="{69ED2A6D-8DFC-4AAE-9BB6-95448D0E26A3}" srcId="{642FF98B-95E6-4B91-B951-D61C15867A23}" destId="{D80AE246-D329-4207-A928-E52F593E3192}" srcOrd="1" destOrd="0" parTransId="{C53E59DD-1E20-4365-8129-8C902CC01674}" sibTransId="{D935F123-813A-4A23-B93D-295553A09C32}"/>
    <dgm:cxn modelId="{64BA2B1A-6241-4E81-A094-C7F84A521CB5}" srcId="{642FF98B-95E6-4B91-B951-D61C15867A23}" destId="{64ACCB19-22D5-4097-819D-27BB579C5946}" srcOrd="0" destOrd="0" parTransId="{09B01774-7327-4864-BE22-47DC25EECAFF}" sibTransId="{2E43F69F-D34F-4A0C-A35D-A91CC672BBE1}"/>
    <dgm:cxn modelId="{78AC086D-57D6-4B96-A35C-ACE97A757B09}" type="presParOf" srcId="{58F8576E-FBF2-465D-B797-468D3B53C378}" destId="{1A78A481-725D-47BE-8D93-33B452941189}" srcOrd="0" destOrd="0" presId="urn:microsoft.com/office/officeart/2008/layout/VerticalCurvedList"/>
    <dgm:cxn modelId="{E0618A96-1D42-40C8-8276-91F8AF16D251}" type="presParOf" srcId="{1A78A481-725D-47BE-8D93-33B452941189}" destId="{570C913C-E540-4DB7-A42A-897D97CE474C}" srcOrd="0" destOrd="0" presId="urn:microsoft.com/office/officeart/2008/layout/VerticalCurvedList"/>
    <dgm:cxn modelId="{6074C5A8-9378-4DB7-B9E2-AFFD57F86CDC}" type="presParOf" srcId="{570C913C-E540-4DB7-A42A-897D97CE474C}" destId="{52AD69EE-3436-4827-83DA-E27D39B7FB6A}" srcOrd="0" destOrd="0" presId="urn:microsoft.com/office/officeart/2008/layout/VerticalCurvedList"/>
    <dgm:cxn modelId="{7EBD76A4-92E2-48DD-B4B5-92D593D5B4F8}" type="presParOf" srcId="{570C913C-E540-4DB7-A42A-897D97CE474C}" destId="{A931996F-C275-44D7-916F-3DEE7DFBBC7C}" srcOrd="1" destOrd="0" presId="urn:microsoft.com/office/officeart/2008/layout/VerticalCurvedList"/>
    <dgm:cxn modelId="{E0420220-731F-449B-AA4B-6344A45D151E}" type="presParOf" srcId="{570C913C-E540-4DB7-A42A-897D97CE474C}" destId="{8A43D034-1AF7-4D32-9DE7-C38BCAD4FBC3}" srcOrd="2" destOrd="0" presId="urn:microsoft.com/office/officeart/2008/layout/VerticalCurvedList"/>
    <dgm:cxn modelId="{A3124033-FF57-48FF-B822-6072FD74AFA1}" type="presParOf" srcId="{570C913C-E540-4DB7-A42A-897D97CE474C}" destId="{E30B98F7-76EB-42D4-8AE1-AC4C51CE714F}" srcOrd="3" destOrd="0" presId="urn:microsoft.com/office/officeart/2008/layout/VerticalCurvedList"/>
    <dgm:cxn modelId="{D2822F48-2E1A-4D99-AB5C-C733E44B58DD}" type="presParOf" srcId="{1A78A481-725D-47BE-8D93-33B452941189}" destId="{DAD4411B-6457-458E-ADD2-EE25AC9D9112}" srcOrd="1" destOrd="0" presId="urn:microsoft.com/office/officeart/2008/layout/VerticalCurvedList"/>
    <dgm:cxn modelId="{990F885E-6BB4-416C-AE70-2A8210A20790}" type="presParOf" srcId="{1A78A481-725D-47BE-8D93-33B452941189}" destId="{2D502BF1-F2F0-4F6D-920E-9E7CAFEED4A8}" srcOrd="2" destOrd="0" presId="urn:microsoft.com/office/officeart/2008/layout/VerticalCurvedList"/>
    <dgm:cxn modelId="{982DDAB0-0B6D-41FA-B854-105DE294F0AF}" type="presParOf" srcId="{2D502BF1-F2F0-4F6D-920E-9E7CAFEED4A8}" destId="{D22565B8-C719-47F8-A1E9-66E8496F7A0E}" srcOrd="0" destOrd="0" presId="urn:microsoft.com/office/officeart/2008/layout/VerticalCurvedList"/>
    <dgm:cxn modelId="{A14A5C2D-8029-49F5-BC6E-F9895543032A}" type="presParOf" srcId="{1A78A481-725D-47BE-8D93-33B452941189}" destId="{6018D748-C623-4665-B260-296E43F1152B}" srcOrd="3" destOrd="0" presId="urn:microsoft.com/office/officeart/2008/layout/VerticalCurvedList"/>
    <dgm:cxn modelId="{AAAE2A94-E490-4472-8D7A-91E9B90FBDDC}" type="presParOf" srcId="{1A78A481-725D-47BE-8D93-33B452941189}" destId="{8AEE9C24-625D-426D-948D-F437E37A4BA8}" srcOrd="4" destOrd="0" presId="urn:microsoft.com/office/officeart/2008/layout/VerticalCurvedList"/>
    <dgm:cxn modelId="{C2576D26-6C02-4FA5-B953-3AE743FC50BE}" type="presParOf" srcId="{8AEE9C24-625D-426D-948D-F437E37A4BA8}" destId="{DC03BD92-1AB0-4E90-88C7-F8F07056C312}" srcOrd="0" destOrd="0" presId="urn:microsoft.com/office/officeart/2008/layout/VerticalCurvedList"/>
    <dgm:cxn modelId="{94DB2A6E-413D-4648-9D2A-2131232E4549}" type="presParOf" srcId="{1A78A481-725D-47BE-8D93-33B452941189}" destId="{CB14E064-F8C1-41B9-BC7B-A7C9D57AB465}" srcOrd="5" destOrd="0" presId="urn:microsoft.com/office/officeart/2008/layout/VerticalCurvedList"/>
    <dgm:cxn modelId="{F8AC8F74-63B9-4E18-9EFF-A7EA88F7699A}" type="presParOf" srcId="{1A78A481-725D-47BE-8D93-33B452941189}" destId="{549C559B-7A53-4CBB-80E6-204878691F52}" srcOrd="6" destOrd="0" presId="urn:microsoft.com/office/officeart/2008/layout/VerticalCurvedList"/>
    <dgm:cxn modelId="{269344A1-FEEF-43B4-BFAD-F26F0B2E8E9F}" type="presParOf" srcId="{549C559B-7A53-4CBB-80E6-204878691F52}" destId="{D15802A9-499F-47DB-8874-413FF4D3FD8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4B3D91D-76D5-4E37-AF80-02D407A429FC}" type="doc">
      <dgm:prSet loTypeId="urn:microsoft.com/office/officeart/2008/layout/VerticalCurvedList" loCatId="list" qsTypeId="urn:microsoft.com/office/officeart/2005/8/quickstyle/simple3" qsCatId="simple" csTypeId="urn:microsoft.com/office/officeart/2005/8/colors/accent2_2" csCatId="accent2" phldr="1"/>
      <dgm:spPr/>
    </dgm:pt>
    <dgm:pt modelId="{642FF98B-95E6-4B91-B951-D61C15867A23}">
      <dgm:prSet phldrT="[Tekst]" custT="1"/>
      <dgm:spPr/>
      <dgm:t>
        <a:bodyPr/>
        <a:lstStyle/>
        <a:p>
          <a:r>
            <a:rPr lang="pl-PL" sz="1200" dirty="0"/>
            <a:t>B.1.11 W ramach projektu zapewniono trwałość utworzonych podmiotów przez okres co najmniej odpowiadający okresowi realizacji projektu</a:t>
          </a:r>
        </a:p>
        <a:p>
          <a:r>
            <a:rPr lang="pl-PL" sz="1200" dirty="0"/>
            <a:t>Zachowanie trwałości utworzonych w ramach projektu podmiotów w szczególności nowo utworzonych CIS lub KIS przez okres co najmniej odpowiadający okresowi realizacji projektu. Trwałość musi być zapewniona z innego źródła niż środki europejskie – typ projektu nr 2</a:t>
          </a:r>
        </a:p>
      </dgm:t>
    </dgm:pt>
    <dgm:pt modelId="{5D21FAFE-F7F6-4334-8FF8-94D03B34B533}" type="parTrans" cxnId="{EF9D53AF-93C5-4BB0-8B93-B25FD804120C}">
      <dgm:prSet/>
      <dgm:spPr/>
      <dgm:t>
        <a:bodyPr/>
        <a:lstStyle/>
        <a:p>
          <a:endParaRPr lang="pl-PL"/>
        </a:p>
      </dgm:t>
    </dgm:pt>
    <dgm:pt modelId="{88D76961-48C3-4CF1-AE90-25C0005E7CF9}" type="sibTrans" cxnId="{EF9D53AF-93C5-4BB0-8B93-B25FD804120C}">
      <dgm:prSet/>
      <dgm:spPr/>
      <dgm:t>
        <a:bodyPr/>
        <a:lstStyle/>
        <a:p>
          <a:endParaRPr lang="pl-PL"/>
        </a:p>
      </dgm:t>
    </dgm:pt>
    <dgm:pt modelId="{4FFD1E80-FDA6-4304-8E5D-DBAD1FA378A1}">
      <dgm:prSet custT="1"/>
      <dgm:spPr/>
      <dgm:t>
        <a:bodyPr/>
        <a:lstStyle/>
        <a:p>
          <a:r>
            <a:rPr lang="pl-PL" sz="1200" dirty="0"/>
            <a:t>B.1.13 Wartość wydatków na zakup środków trwałych i  w ramach cross-</a:t>
          </a:r>
          <a:r>
            <a:rPr lang="pl-PL" sz="1200" dirty="0" err="1"/>
            <a:t>financingu</a:t>
          </a:r>
          <a:r>
            <a:rPr lang="pl-PL" sz="1200" dirty="0"/>
            <a:t> nie przekracza 10% wartości projektu i w przypadku cross-</a:t>
          </a:r>
          <a:r>
            <a:rPr lang="pl-PL" sz="1200" dirty="0" err="1"/>
            <a:t>financingu</a:t>
          </a:r>
          <a:r>
            <a:rPr lang="pl-PL" sz="1200" dirty="0"/>
            <a:t> zapewniona zostanie trwałość projektu.</a:t>
          </a:r>
        </a:p>
      </dgm:t>
    </dgm:pt>
    <dgm:pt modelId="{95180D32-8CE1-424F-828A-CC8DEC0EC787}" type="parTrans" cxnId="{FCC4E51C-6DC0-4CF8-A651-9AE0EF3FDD58}">
      <dgm:prSet/>
      <dgm:spPr/>
      <dgm:t>
        <a:bodyPr/>
        <a:lstStyle/>
        <a:p>
          <a:endParaRPr lang="pl-PL"/>
        </a:p>
      </dgm:t>
    </dgm:pt>
    <dgm:pt modelId="{295D6F92-A0A2-4AD3-A9EF-7624484CC793}" type="sibTrans" cxnId="{FCC4E51C-6DC0-4CF8-A651-9AE0EF3FDD58}">
      <dgm:prSet/>
      <dgm:spPr/>
      <dgm:t>
        <a:bodyPr/>
        <a:lstStyle/>
        <a:p>
          <a:endParaRPr lang="pl-PL"/>
        </a:p>
      </dgm:t>
    </dgm:pt>
    <dgm:pt modelId="{57601F00-8C52-4467-9EA8-955CC0DF1F24}">
      <dgm:prSet custT="1"/>
      <dgm:spPr/>
      <dgm:t>
        <a:bodyPr/>
        <a:lstStyle/>
        <a:p>
          <a:r>
            <a:rPr lang="pl-PL" sz="1200" dirty="0"/>
            <a:t>B.1.12 Jeśli projekt przewiduje realizację kursów, szkoleń zawodowych lub kształcenia formalnego to ich efektem jest uzyskanie kwalifikacji lub nabycie kompetencji (w rozumieniu Wytycznych w zakresie monitorowania postępu rzeczowego realizacji programów operacyjnych na lata 2014-2020), potwierdzonych formalnym dokumentem (np. certyfikatem). Uzyskanie kwalifikacji lub kompetencji jest każdorazowo weryfikowane poprzez przeprowadzenie odpowiedniego ich sprawdzenia (np. w formie egzaminu)</a:t>
          </a:r>
        </a:p>
      </dgm:t>
    </dgm:pt>
    <dgm:pt modelId="{27FC93C0-1102-40B5-9409-217307DD975C}" type="parTrans" cxnId="{7EFEACB3-0231-45C7-B99D-04DF34DA5B43}">
      <dgm:prSet/>
      <dgm:spPr/>
      <dgm:t>
        <a:bodyPr/>
        <a:lstStyle/>
        <a:p>
          <a:endParaRPr lang="pl-PL"/>
        </a:p>
      </dgm:t>
    </dgm:pt>
    <dgm:pt modelId="{FE43034C-F1C6-4FC4-9B02-33B4CA921C33}" type="sibTrans" cxnId="{7EFEACB3-0231-45C7-B99D-04DF34DA5B43}">
      <dgm:prSet/>
      <dgm:spPr/>
      <dgm:t>
        <a:bodyPr/>
        <a:lstStyle/>
        <a:p>
          <a:endParaRPr lang="pl-PL"/>
        </a:p>
      </dgm:t>
    </dgm:pt>
    <dgm:pt modelId="{58F8576E-FBF2-465D-B797-468D3B53C378}" type="pres">
      <dgm:prSet presAssocID="{C4B3D91D-76D5-4E37-AF80-02D407A429FC}" presName="Name0" presStyleCnt="0">
        <dgm:presLayoutVars>
          <dgm:chMax val="7"/>
          <dgm:chPref val="7"/>
          <dgm:dir/>
        </dgm:presLayoutVars>
      </dgm:prSet>
      <dgm:spPr/>
    </dgm:pt>
    <dgm:pt modelId="{1A78A481-725D-47BE-8D93-33B452941189}" type="pres">
      <dgm:prSet presAssocID="{C4B3D91D-76D5-4E37-AF80-02D407A429FC}" presName="Name1" presStyleCnt="0"/>
      <dgm:spPr/>
    </dgm:pt>
    <dgm:pt modelId="{570C913C-E540-4DB7-A42A-897D97CE474C}" type="pres">
      <dgm:prSet presAssocID="{C4B3D91D-76D5-4E37-AF80-02D407A429FC}" presName="cycle" presStyleCnt="0"/>
      <dgm:spPr/>
    </dgm:pt>
    <dgm:pt modelId="{52AD69EE-3436-4827-83DA-E27D39B7FB6A}" type="pres">
      <dgm:prSet presAssocID="{C4B3D91D-76D5-4E37-AF80-02D407A429FC}" presName="srcNode" presStyleLbl="node1" presStyleIdx="0" presStyleCnt="3"/>
      <dgm:spPr/>
    </dgm:pt>
    <dgm:pt modelId="{A931996F-C275-44D7-916F-3DEE7DFBBC7C}" type="pres">
      <dgm:prSet presAssocID="{C4B3D91D-76D5-4E37-AF80-02D407A429FC}" presName="conn" presStyleLbl="parChTrans1D2" presStyleIdx="0" presStyleCnt="1"/>
      <dgm:spPr/>
      <dgm:t>
        <a:bodyPr/>
        <a:lstStyle/>
        <a:p>
          <a:endParaRPr lang="pl-PL"/>
        </a:p>
      </dgm:t>
    </dgm:pt>
    <dgm:pt modelId="{8A43D034-1AF7-4D32-9DE7-C38BCAD4FBC3}" type="pres">
      <dgm:prSet presAssocID="{C4B3D91D-76D5-4E37-AF80-02D407A429FC}" presName="extraNode" presStyleLbl="node1" presStyleIdx="0" presStyleCnt="3"/>
      <dgm:spPr/>
    </dgm:pt>
    <dgm:pt modelId="{E30B98F7-76EB-42D4-8AE1-AC4C51CE714F}" type="pres">
      <dgm:prSet presAssocID="{C4B3D91D-76D5-4E37-AF80-02D407A429FC}" presName="dstNode" presStyleLbl="node1" presStyleIdx="0" presStyleCnt="3"/>
      <dgm:spPr/>
    </dgm:pt>
    <dgm:pt modelId="{DAD4411B-6457-458E-ADD2-EE25AC9D9112}" type="pres">
      <dgm:prSet presAssocID="{642FF98B-95E6-4B91-B951-D61C15867A23}" presName="text_1" presStyleLbl="node1" presStyleIdx="0" presStyleCnt="3" custScaleY="10570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D502BF1-F2F0-4F6D-920E-9E7CAFEED4A8}" type="pres">
      <dgm:prSet presAssocID="{642FF98B-95E6-4B91-B951-D61C15867A23}" presName="accent_1" presStyleCnt="0"/>
      <dgm:spPr/>
    </dgm:pt>
    <dgm:pt modelId="{D22565B8-C719-47F8-A1E9-66E8496F7A0E}" type="pres">
      <dgm:prSet presAssocID="{642FF98B-95E6-4B91-B951-D61C15867A23}" presName="accentRepeatNode" presStyleLbl="solidFgAcc1" presStyleIdx="0" presStyleCnt="3"/>
      <dgm:spPr/>
    </dgm:pt>
    <dgm:pt modelId="{DDD0CC7E-658B-48A6-A28B-53EE9F43735C}" type="pres">
      <dgm:prSet presAssocID="{57601F00-8C52-4467-9EA8-955CC0DF1F24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5ED028C-0E72-49EB-B321-6D693932B998}" type="pres">
      <dgm:prSet presAssocID="{57601F00-8C52-4467-9EA8-955CC0DF1F24}" presName="accent_2" presStyleCnt="0"/>
      <dgm:spPr/>
    </dgm:pt>
    <dgm:pt modelId="{822B81D8-4A73-4242-AB91-E8C778A3CADB}" type="pres">
      <dgm:prSet presAssocID="{57601F00-8C52-4467-9EA8-955CC0DF1F24}" presName="accentRepeatNode" presStyleLbl="solidFgAcc1" presStyleIdx="1" presStyleCnt="3"/>
      <dgm:spPr/>
    </dgm:pt>
    <dgm:pt modelId="{CB14E064-F8C1-41B9-BC7B-A7C9D57AB465}" type="pres">
      <dgm:prSet presAssocID="{4FFD1E80-FDA6-4304-8E5D-DBAD1FA378A1}" presName="text_3" presStyleLbl="node1" presStyleIdx="2" presStyleCnt="3" custScaleY="8035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49C559B-7A53-4CBB-80E6-204878691F52}" type="pres">
      <dgm:prSet presAssocID="{4FFD1E80-FDA6-4304-8E5D-DBAD1FA378A1}" presName="accent_3" presStyleCnt="0"/>
      <dgm:spPr/>
    </dgm:pt>
    <dgm:pt modelId="{D15802A9-499F-47DB-8874-413FF4D3FD8F}" type="pres">
      <dgm:prSet presAssocID="{4FFD1E80-FDA6-4304-8E5D-DBAD1FA378A1}" presName="accentRepeatNode" presStyleLbl="solidFgAcc1" presStyleIdx="2" presStyleCnt="3"/>
      <dgm:spPr/>
    </dgm:pt>
  </dgm:ptLst>
  <dgm:cxnLst>
    <dgm:cxn modelId="{FCC4E51C-6DC0-4CF8-A651-9AE0EF3FDD58}" srcId="{C4B3D91D-76D5-4E37-AF80-02D407A429FC}" destId="{4FFD1E80-FDA6-4304-8E5D-DBAD1FA378A1}" srcOrd="2" destOrd="0" parTransId="{95180D32-8CE1-424F-828A-CC8DEC0EC787}" sibTransId="{295D6F92-A0A2-4AD3-A9EF-7624484CC793}"/>
    <dgm:cxn modelId="{6BB7C9AC-717A-492C-B7F2-80721979C728}" type="presOf" srcId="{88D76961-48C3-4CF1-AE90-25C0005E7CF9}" destId="{A931996F-C275-44D7-916F-3DEE7DFBBC7C}" srcOrd="0" destOrd="0" presId="urn:microsoft.com/office/officeart/2008/layout/VerticalCurvedList"/>
    <dgm:cxn modelId="{7EFEACB3-0231-45C7-B99D-04DF34DA5B43}" srcId="{C4B3D91D-76D5-4E37-AF80-02D407A429FC}" destId="{57601F00-8C52-4467-9EA8-955CC0DF1F24}" srcOrd="1" destOrd="0" parTransId="{27FC93C0-1102-40B5-9409-217307DD975C}" sibTransId="{FE43034C-F1C6-4FC4-9B02-33B4CA921C33}"/>
    <dgm:cxn modelId="{D05D52E5-2367-44C3-A46D-3E4D5E4B697C}" type="presOf" srcId="{642FF98B-95E6-4B91-B951-D61C15867A23}" destId="{DAD4411B-6457-458E-ADD2-EE25AC9D9112}" srcOrd="0" destOrd="0" presId="urn:microsoft.com/office/officeart/2008/layout/VerticalCurvedList"/>
    <dgm:cxn modelId="{33E22D4A-906B-4F9A-A7F1-FE2CBFFD1E6D}" type="presOf" srcId="{C4B3D91D-76D5-4E37-AF80-02D407A429FC}" destId="{58F8576E-FBF2-465D-B797-468D3B53C378}" srcOrd="0" destOrd="0" presId="urn:microsoft.com/office/officeart/2008/layout/VerticalCurvedList"/>
    <dgm:cxn modelId="{36D5211D-C2AF-47BE-99BD-59737085BC63}" type="presOf" srcId="{4FFD1E80-FDA6-4304-8E5D-DBAD1FA378A1}" destId="{CB14E064-F8C1-41B9-BC7B-A7C9D57AB465}" srcOrd="0" destOrd="0" presId="urn:microsoft.com/office/officeart/2008/layout/VerticalCurvedList"/>
    <dgm:cxn modelId="{9D07D4F2-9362-4181-B7CA-990229F9A7C8}" type="presOf" srcId="{57601F00-8C52-4467-9EA8-955CC0DF1F24}" destId="{DDD0CC7E-658B-48A6-A28B-53EE9F43735C}" srcOrd="0" destOrd="0" presId="urn:microsoft.com/office/officeart/2008/layout/VerticalCurvedList"/>
    <dgm:cxn modelId="{EF9D53AF-93C5-4BB0-8B93-B25FD804120C}" srcId="{C4B3D91D-76D5-4E37-AF80-02D407A429FC}" destId="{642FF98B-95E6-4B91-B951-D61C15867A23}" srcOrd="0" destOrd="0" parTransId="{5D21FAFE-F7F6-4334-8FF8-94D03B34B533}" sibTransId="{88D76961-48C3-4CF1-AE90-25C0005E7CF9}"/>
    <dgm:cxn modelId="{A35AB1B7-D719-478D-932C-7B52A556097A}" type="presParOf" srcId="{58F8576E-FBF2-465D-B797-468D3B53C378}" destId="{1A78A481-725D-47BE-8D93-33B452941189}" srcOrd="0" destOrd="0" presId="urn:microsoft.com/office/officeart/2008/layout/VerticalCurvedList"/>
    <dgm:cxn modelId="{0689968D-520D-41F4-9BFC-E0F4D0FA6FD7}" type="presParOf" srcId="{1A78A481-725D-47BE-8D93-33B452941189}" destId="{570C913C-E540-4DB7-A42A-897D97CE474C}" srcOrd="0" destOrd="0" presId="urn:microsoft.com/office/officeart/2008/layout/VerticalCurvedList"/>
    <dgm:cxn modelId="{274524C7-50E5-404D-8302-39B4E6C54395}" type="presParOf" srcId="{570C913C-E540-4DB7-A42A-897D97CE474C}" destId="{52AD69EE-3436-4827-83DA-E27D39B7FB6A}" srcOrd="0" destOrd="0" presId="urn:microsoft.com/office/officeart/2008/layout/VerticalCurvedList"/>
    <dgm:cxn modelId="{62C2118B-0C88-4754-8D30-4FCA1C65FD5A}" type="presParOf" srcId="{570C913C-E540-4DB7-A42A-897D97CE474C}" destId="{A931996F-C275-44D7-916F-3DEE7DFBBC7C}" srcOrd="1" destOrd="0" presId="urn:microsoft.com/office/officeart/2008/layout/VerticalCurvedList"/>
    <dgm:cxn modelId="{BB87DF78-DAE6-47C8-B015-FA7A9396B986}" type="presParOf" srcId="{570C913C-E540-4DB7-A42A-897D97CE474C}" destId="{8A43D034-1AF7-4D32-9DE7-C38BCAD4FBC3}" srcOrd="2" destOrd="0" presId="urn:microsoft.com/office/officeart/2008/layout/VerticalCurvedList"/>
    <dgm:cxn modelId="{96ABAFCF-8D31-4542-9003-2B47ED1B2E3E}" type="presParOf" srcId="{570C913C-E540-4DB7-A42A-897D97CE474C}" destId="{E30B98F7-76EB-42D4-8AE1-AC4C51CE714F}" srcOrd="3" destOrd="0" presId="urn:microsoft.com/office/officeart/2008/layout/VerticalCurvedList"/>
    <dgm:cxn modelId="{79159E13-351E-4FBD-B41C-9F886A0B1487}" type="presParOf" srcId="{1A78A481-725D-47BE-8D93-33B452941189}" destId="{DAD4411B-6457-458E-ADD2-EE25AC9D9112}" srcOrd="1" destOrd="0" presId="urn:microsoft.com/office/officeart/2008/layout/VerticalCurvedList"/>
    <dgm:cxn modelId="{ADD1C88B-F6AB-45F3-8948-35B0F49D8759}" type="presParOf" srcId="{1A78A481-725D-47BE-8D93-33B452941189}" destId="{2D502BF1-F2F0-4F6D-920E-9E7CAFEED4A8}" srcOrd="2" destOrd="0" presId="urn:microsoft.com/office/officeart/2008/layout/VerticalCurvedList"/>
    <dgm:cxn modelId="{C1135525-C3C5-47AA-899B-687CA7039AAB}" type="presParOf" srcId="{2D502BF1-F2F0-4F6D-920E-9E7CAFEED4A8}" destId="{D22565B8-C719-47F8-A1E9-66E8496F7A0E}" srcOrd="0" destOrd="0" presId="urn:microsoft.com/office/officeart/2008/layout/VerticalCurvedList"/>
    <dgm:cxn modelId="{8F3AAB93-1EC4-4DE8-B726-27A8DCB58014}" type="presParOf" srcId="{1A78A481-725D-47BE-8D93-33B452941189}" destId="{DDD0CC7E-658B-48A6-A28B-53EE9F43735C}" srcOrd="3" destOrd="0" presId="urn:microsoft.com/office/officeart/2008/layout/VerticalCurvedList"/>
    <dgm:cxn modelId="{AF97B3B5-03B0-4F7F-A734-9220E1F8BE91}" type="presParOf" srcId="{1A78A481-725D-47BE-8D93-33B452941189}" destId="{75ED028C-0E72-49EB-B321-6D693932B998}" srcOrd="4" destOrd="0" presId="urn:microsoft.com/office/officeart/2008/layout/VerticalCurvedList"/>
    <dgm:cxn modelId="{3603B775-2E35-4247-AC98-CEA8773FFDE9}" type="presParOf" srcId="{75ED028C-0E72-49EB-B321-6D693932B998}" destId="{822B81D8-4A73-4242-AB91-E8C778A3CADB}" srcOrd="0" destOrd="0" presId="urn:microsoft.com/office/officeart/2008/layout/VerticalCurvedList"/>
    <dgm:cxn modelId="{1BD3304E-B139-4113-9976-8529D26FEAA6}" type="presParOf" srcId="{1A78A481-725D-47BE-8D93-33B452941189}" destId="{CB14E064-F8C1-41B9-BC7B-A7C9D57AB465}" srcOrd="5" destOrd="0" presId="urn:microsoft.com/office/officeart/2008/layout/VerticalCurvedList"/>
    <dgm:cxn modelId="{7C1BC9A2-AE53-4FAE-B10B-14CF8F9F064C}" type="presParOf" srcId="{1A78A481-725D-47BE-8D93-33B452941189}" destId="{549C559B-7A53-4CBB-80E6-204878691F52}" srcOrd="6" destOrd="0" presId="urn:microsoft.com/office/officeart/2008/layout/VerticalCurvedList"/>
    <dgm:cxn modelId="{0876EF8C-2D0B-4DE1-A928-ADA11AC3D89E}" type="presParOf" srcId="{549C559B-7A53-4CBB-80E6-204878691F52}" destId="{D15802A9-499F-47DB-8874-413FF4D3FD8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4B3D91D-76D5-4E37-AF80-02D407A429FC}" type="doc">
      <dgm:prSet loTypeId="urn:microsoft.com/office/officeart/2005/8/layout/pyramid2" loCatId="list" qsTypeId="urn:microsoft.com/office/officeart/2005/8/quickstyle/simple1" qsCatId="simple" csTypeId="urn:microsoft.com/office/officeart/2005/8/colors/colorful2" csCatId="colorful" phldr="1"/>
      <dgm:spPr/>
    </dgm:pt>
    <dgm:pt modelId="{642FF98B-95E6-4B91-B951-D61C15867A23}">
      <dgm:prSet phldrT="[Tekst]" custT="1"/>
      <dgm:spPr/>
      <dgm:t>
        <a:bodyPr/>
        <a:lstStyle/>
        <a:p>
          <a:r>
            <a:rPr lang="pl-PL" sz="1200" dirty="0"/>
            <a:t>B.2.1 Projekt jest realizowany w partnerstwie z podmiotem ekonomii społecznej</a:t>
          </a:r>
        </a:p>
        <a:p>
          <a:r>
            <a:rPr lang="pl-PL" sz="1200" dirty="0"/>
            <a:t>5 pkt </a:t>
          </a:r>
        </a:p>
      </dgm:t>
    </dgm:pt>
    <dgm:pt modelId="{5D21FAFE-F7F6-4334-8FF8-94D03B34B533}" type="parTrans" cxnId="{EF9D53AF-93C5-4BB0-8B93-B25FD804120C}">
      <dgm:prSet/>
      <dgm:spPr/>
      <dgm:t>
        <a:bodyPr/>
        <a:lstStyle/>
        <a:p>
          <a:endParaRPr lang="pl-PL"/>
        </a:p>
      </dgm:t>
    </dgm:pt>
    <dgm:pt modelId="{88D76961-48C3-4CF1-AE90-25C0005E7CF9}" type="sibTrans" cxnId="{EF9D53AF-93C5-4BB0-8B93-B25FD804120C}">
      <dgm:prSet/>
      <dgm:spPr/>
      <dgm:t>
        <a:bodyPr/>
        <a:lstStyle/>
        <a:p>
          <a:endParaRPr lang="pl-PL"/>
        </a:p>
      </dgm:t>
    </dgm:pt>
    <dgm:pt modelId="{57601F00-8C52-4467-9EA8-955CC0DF1F24}">
      <dgm:prSet custT="1"/>
      <dgm:spPr/>
      <dgm:t>
        <a:bodyPr/>
        <a:lstStyle/>
        <a:p>
          <a:r>
            <a:rPr lang="pl-PL" sz="1200" dirty="0"/>
            <a:t>B.2.2 Projekt zakłada wykorzystanie rozwiązań lub produktów wypracowanych w ramach projektów innowacyjnych Programu Inicjatywy Wspólnotowej EQUAL, Programu Operacyjnego Kapitał Ludzki lub PO WER</a:t>
          </a:r>
        </a:p>
        <a:p>
          <a:r>
            <a:rPr lang="pl-PL" sz="1200" dirty="0"/>
            <a:t>10 pkt</a:t>
          </a:r>
        </a:p>
        <a:p>
          <a:r>
            <a:rPr lang="pl-PL" sz="1200" dirty="0">
              <a:hlinkClick xmlns:r="http://schemas.openxmlformats.org/officeDocument/2006/relationships" r:id="rId1"/>
            </a:rPr>
            <a:t>www.kiw-pokl.org.pl</a:t>
          </a:r>
          <a:endParaRPr lang="pl-PL" sz="1200" dirty="0"/>
        </a:p>
      </dgm:t>
    </dgm:pt>
    <dgm:pt modelId="{27FC93C0-1102-40B5-9409-217307DD975C}" type="parTrans" cxnId="{7EFEACB3-0231-45C7-B99D-04DF34DA5B43}">
      <dgm:prSet/>
      <dgm:spPr/>
      <dgm:t>
        <a:bodyPr/>
        <a:lstStyle/>
        <a:p>
          <a:endParaRPr lang="pl-PL"/>
        </a:p>
      </dgm:t>
    </dgm:pt>
    <dgm:pt modelId="{FE43034C-F1C6-4FC4-9B02-33B4CA921C33}" type="sibTrans" cxnId="{7EFEACB3-0231-45C7-B99D-04DF34DA5B43}">
      <dgm:prSet/>
      <dgm:spPr/>
      <dgm:t>
        <a:bodyPr/>
        <a:lstStyle/>
        <a:p>
          <a:endParaRPr lang="pl-PL"/>
        </a:p>
      </dgm:t>
    </dgm:pt>
    <dgm:pt modelId="{FC6D8FEC-96E6-48B8-B9D0-EF4B644572F8}" type="pres">
      <dgm:prSet presAssocID="{C4B3D91D-76D5-4E37-AF80-02D407A429FC}" presName="compositeShape" presStyleCnt="0">
        <dgm:presLayoutVars>
          <dgm:dir/>
          <dgm:resizeHandles/>
        </dgm:presLayoutVars>
      </dgm:prSet>
      <dgm:spPr/>
    </dgm:pt>
    <dgm:pt modelId="{AA7E82B9-2ECA-42F3-BC51-7875138A1B1A}" type="pres">
      <dgm:prSet presAssocID="{C4B3D91D-76D5-4E37-AF80-02D407A429FC}" presName="pyramid" presStyleLbl="node1" presStyleIdx="0" presStyleCnt="1"/>
      <dgm:spPr/>
    </dgm:pt>
    <dgm:pt modelId="{C38D1926-B308-4D47-839D-E11B999CDB5B}" type="pres">
      <dgm:prSet presAssocID="{C4B3D91D-76D5-4E37-AF80-02D407A429FC}" presName="theList" presStyleCnt="0"/>
      <dgm:spPr/>
    </dgm:pt>
    <dgm:pt modelId="{1519376C-519C-4710-AE3A-C506879920AB}" type="pres">
      <dgm:prSet presAssocID="{642FF98B-95E6-4B91-B951-D61C15867A23}" presName="aNode" presStyleLbl="fgAcc1" presStyleIdx="0" presStyleCnt="2" custScaleX="112461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452997C-5BA6-47C8-B700-AA3559011098}" type="pres">
      <dgm:prSet presAssocID="{642FF98B-95E6-4B91-B951-D61C15867A23}" presName="aSpace" presStyleCnt="0"/>
      <dgm:spPr/>
    </dgm:pt>
    <dgm:pt modelId="{3DF72AE1-97D7-4048-8434-1532995D45EC}" type="pres">
      <dgm:prSet presAssocID="{57601F00-8C52-4467-9EA8-955CC0DF1F24}" presName="aNode" presStyleLbl="fgAcc1" presStyleIdx="1" presStyleCnt="2" custScaleX="12169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A865ED8-AECA-413D-A9A6-212FD0F5866D}" type="pres">
      <dgm:prSet presAssocID="{57601F00-8C52-4467-9EA8-955CC0DF1F24}" presName="aSpace" presStyleCnt="0"/>
      <dgm:spPr/>
    </dgm:pt>
  </dgm:ptLst>
  <dgm:cxnLst>
    <dgm:cxn modelId="{88260E31-3B83-4EB6-9C67-1DC19969C015}" type="presOf" srcId="{642FF98B-95E6-4B91-B951-D61C15867A23}" destId="{1519376C-519C-4710-AE3A-C506879920AB}" srcOrd="0" destOrd="0" presId="urn:microsoft.com/office/officeart/2005/8/layout/pyramid2"/>
    <dgm:cxn modelId="{EF9D53AF-93C5-4BB0-8B93-B25FD804120C}" srcId="{C4B3D91D-76D5-4E37-AF80-02D407A429FC}" destId="{642FF98B-95E6-4B91-B951-D61C15867A23}" srcOrd="0" destOrd="0" parTransId="{5D21FAFE-F7F6-4334-8FF8-94D03B34B533}" sibTransId="{88D76961-48C3-4CF1-AE90-25C0005E7CF9}"/>
    <dgm:cxn modelId="{9A99DDD5-228C-421F-B576-59288F1E989B}" type="presOf" srcId="{57601F00-8C52-4467-9EA8-955CC0DF1F24}" destId="{3DF72AE1-97D7-4048-8434-1532995D45EC}" srcOrd="0" destOrd="0" presId="urn:microsoft.com/office/officeart/2005/8/layout/pyramid2"/>
    <dgm:cxn modelId="{7EFEACB3-0231-45C7-B99D-04DF34DA5B43}" srcId="{C4B3D91D-76D5-4E37-AF80-02D407A429FC}" destId="{57601F00-8C52-4467-9EA8-955CC0DF1F24}" srcOrd="1" destOrd="0" parTransId="{27FC93C0-1102-40B5-9409-217307DD975C}" sibTransId="{FE43034C-F1C6-4FC4-9B02-33B4CA921C33}"/>
    <dgm:cxn modelId="{6F3D4BD5-E453-44EF-AA51-61AF46D27CDF}" type="presOf" srcId="{C4B3D91D-76D5-4E37-AF80-02D407A429FC}" destId="{FC6D8FEC-96E6-48B8-B9D0-EF4B644572F8}" srcOrd="0" destOrd="0" presId="urn:microsoft.com/office/officeart/2005/8/layout/pyramid2"/>
    <dgm:cxn modelId="{57A12F3A-7C62-4FE2-9D2F-44D35A2B072E}" type="presParOf" srcId="{FC6D8FEC-96E6-48B8-B9D0-EF4B644572F8}" destId="{AA7E82B9-2ECA-42F3-BC51-7875138A1B1A}" srcOrd="0" destOrd="0" presId="urn:microsoft.com/office/officeart/2005/8/layout/pyramid2"/>
    <dgm:cxn modelId="{E10D8120-FABC-4477-974A-1181B8AE6DE9}" type="presParOf" srcId="{FC6D8FEC-96E6-48B8-B9D0-EF4B644572F8}" destId="{C38D1926-B308-4D47-839D-E11B999CDB5B}" srcOrd="1" destOrd="0" presId="urn:microsoft.com/office/officeart/2005/8/layout/pyramid2"/>
    <dgm:cxn modelId="{C556AE09-F4FA-48D7-B50A-B8AFA2EDA492}" type="presParOf" srcId="{C38D1926-B308-4D47-839D-E11B999CDB5B}" destId="{1519376C-519C-4710-AE3A-C506879920AB}" srcOrd="0" destOrd="0" presId="urn:microsoft.com/office/officeart/2005/8/layout/pyramid2"/>
    <dgm:cxn modelId="{5D7D9933-78D7-4514-8CDA-B3E892B67CC7}" type="presParOf" srcId="{C38D1926-B308-4D47-839D-E11B999CDB5B}" destId="{C452997C-5BA6-47C8-B700-AA3559011098}" srcOrd="1" destOrd="0" presId="urn:microsoft.com/office/officeart/2005/8/layout/pyramid2"/>
    <dgm:cxn modelId="{5B202BBA-071E-4294-9ABC-F451FF01AF0C}" type="presParOf" srcId="{C38D1926-B308-4D47-839D-E11B999CDB5B}" destId="{3DF72AE1-97D7-4048-8434-1532995D45EC}" srcOrd="2" destOrd="0" presId="urn:microsoft.com/office/officeart/2005/8/layout/pyramid2"/>
    <dgm:cxn modelId="{675B9B58-6331-424B-8CF6-475C9D3AEA0C}" type="presParOf" srcId="{C38D1926-B308-4D47-839D-E11B999CDB5B}" destId="{2A865ED8-AECA-413D-A9A6-212FD0F5866D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93C7645-C20F-4232-AF5E-4AB91D16120C}" type="doc">
      <dgm:prSet loTypeId="urn:microsoft.com/office/officeart/2005/8/layout/chart3" loCatId="cycle" qsTypeId="urn:microsoft.com/office/officeart/2005/8/quickstyle/3d1" qsCatId="3D" csTypeId="urn:microsoft.com/office/officeart/2005/8/colors/accent2_2" csCatId="accent2" phldr="1"/>
      <dgm:spPr/>
    </dgm:pt>
    <dgm:pt modelId="{AEBF07B9-61B5-4056-B861-A16083F91CE6}">
      <dgm:prSet phldrT="[Tekst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pl-PL" dirty="0">
              <a:solidFill>
                <a:schemeClr val="tx1"/>
              </a:solidFill>
            </a:rPr>
            <a:t>Liczba osób zagrożonych ubóstwem lub wykluczeniem społecznym objętych wsparciem w programie</a:t>
          </a:r>
        </a:p>
      </dgm:t>
    </dgm:pt>
    <dgm:pt modelId="{FF08B29E-9A88-4A25-B061-F4D9A19CEFFF}" type="parTrans" cxnId="{AA6B3E1E-B080-4310-8850-DEEBDE809F23}">
      <dgm:prSet/>
      <dgm:spPr/>
      <dgm:t>
        <a:bodyPr/>
        <a:lstStyle/>
        <a:p>
          <a:endParaRPr lang="pl-PL"/>
        </a:p>
      </dgm:t>
    </dgm:pt>
    <dgm:pt modelId="{51811983-6A9A-4FDD-BEE0-A5BFA71FBFD6}" type="sibTrans" cxnId="{AA6B3E1E-B080-4310-8850-DEEBDE809F23}">
      <dgm:prSet/>
      <dgm:spPr/>
      <dgm:t>
        <a:bodyPr/>
        <a:lstStyle/>
        <a:p>
          <a:endParaRPr lang="pl-PL"/>
        </a:p>
      </dgm:t>
    </dgm:pt>
    <dgm:pt modelId="{1FFEAFC0-7AA6-43E1-81D0-1551AC698B3E}">
      <dgm:prSet phldrT="[Tekst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pl-PL" dirty="0">
              <a:solidFill>
                <a:schemeClr val="tx1"/>
              </a:solidFill>
            </a:rPr>
            <a:t>Liczba osób z niepełnosprawnościami objętych wsparciem w programie</a:t>
          </a:r>
        </a:p>
      </dgm:t>
    </dgm:pt>
    <dgm:pt modelId="{C8142C9E-452E-4F7D-A0AD-685E7EEF0CC0}" type="parTrans" cxnId="{DF1BB4B8-3DFC-431E-B43E-5112A9118604}">
      <dgm:prSet/>
      <dgm:spPr/>
      <dgm:t>
        <a:bodyPr/>
        <a:lstStyle/>
        <a:p>
          <a:endParaRPr lang="pl-PL"/>
        </a:p>
      </dgm:t>
    </dgm:pt>
    <dgm:pt modelId="{9867BEAB-0710-43E3-9CEB-23BE96FA776B}" type="sibTrans" cxnId="{DF1BB4B8-3DFC-431E-B43E-5112A9118604}">
      <dgm:prSet/>
      <dgm:spPr/>
      <dgm:t>
        <a:bodyPr/>
        <a:lstStyle/>
        <a:p>
          <a:endParaRPr lang="pl-PL"/>
        </a:p>
      </dgm:t>
    </dgm:pt>
    <dgm:pt modelId="{A96F9B83-2DB3-401C-A7CA-AB1B0FB5F635}">
      <dgm:prSet phldrT="[Tekst]"/>
      <dgm:spPr/>
      <dgm:t>
        <a:bodyPr/>
        <a:lstStyle/>
        <a:p>
          <a:r>
            <a:rPr lang="pl-PL" dirty="0">
              <a:solidFill>
                <a:schemeClr val="tx1"/>
              </a:solidFill>
            </a:rPr>
            <a:t>Liczba osób zagrożonych ubóstwem lub wykluczeniem społecznym, które uzyskały kwalifikacje po opuszczeniu programu</a:t>
          </a:r>
        </a:p>
      </dgm:t>
    </dgm:pt>
    <dgm:pt modelId="{C707F3AB-A36B-4127-90C8-A20427E463F3}" type="parTrans" cxnId="{C46BABC4-0EBB-4DD5-B5F0-189F75238D59}">
      <dgm:prSet/>
      <dgm:spPr/>
      <dgm:t>
        <a:bodyPr/>
        <a:lstStyle/>
        <a:p>
          <a:endParaRPr lang="pl-PL"/>
        </a:p>
      </dgm:t>
    </dgm:pt>
    <dgm:pt modelId="{F18B5ED1-317C-4052-AAB1-85C04672EF75}" type="sibTrans" cxnId="{C46BABC4-0EBB-4DD5-B5F0-189F75238D59}">
      <dgm:prSet/>
      <dgm:spPr/>
      <dgm:t>
        <a:bodyPr/>
        <a:lstStyle/>
        <a:p>
          <a:endParaRPr lang="pl-PL"/>
        </a:p>
      </dgm:t>
    </dgm:pt>
    <dgm:pt modelId="{EEDDEA02-A374-4D6D-B295-CB43C2708C7E}">
      <dgm:prSet phldrT="[Tekst]"/>
      <dgm:spPr/>
      <dgm:t>
        <a:bodyPr/>
        <a:lstStyle/>
        <a:p>
          <a:r>
            <a:rPr lang="pl-PL" dirty="0">
              <a:solidFill>
                <a:schemeClr val="tx1"/>
              </a:solidFill>
            </a:rPr>
            <a:t>Liczba osób zagrożonych ubóstwem lub wykluczeniem społecznym, poszukujących pracy po opuszczeniu programu</a:t>
          </a:r>
        </a:p>
      </dgm:t>
    </dgm:pt>
    <dgm:pt modelId="{276A8EC7-FA4D-4EDB-B207-8CDC2D58254F}" type="parTrans" cxnId="{F6A0F47A-8F90-4587-903B-016B4FDA3C1F}">
      <dgm:prSet/>
      <dgm:spPr/>
      <dgm:t>
        <a:bodyPr/>
        <a:lstStyle/>
        <a:p>
          <a:endParaRPr lang="pl-PL"/>
        </a:p>
      </dgm:t>
    </dgm:pt>
    <dgm:pt modelId="{077D5847-7BA3-44D4-8EA0-07CB91136107}" type="sibTrans" cxnId="{F6A0F47A-8F90-4587-903B-016B4FDA3C1F}">
      <dgm:prSet/>
      <dgm:spPr/>
      <dgm:t>
        <a:bodyPr/>
        <a:lstStyle/>
        <a:p>
          <a:endParaRPr lang="pl-PL"/>
        </a:p>
      </dgm:t>
    </dgm:pt>
    <dgm:pt modelId="{D8C11416-0D7D-4410-B7C4-799861543A7E}">
      <dgm:prSet phldrT="[Tekst]"/>
      <dgm:spPr/>
      <dgm:t>
        <a:bodyPr/>
        <a:lstStyle/>
        <a:p>
          <a:r>
            <a:rPr lang="pl-PL" dirty="0">
              <a:solidFill>
                <a:schemeClr val="tx1"/>
              </a:solidFill>
            </a:rPr>
            <a:t>Liczba osób zagrożonych ubóstwem lub wykluczeniem społecznym pracujących po opuszczeniu programu (łącznie z pracującymi na własny rachunek)</a:t>
          </a:r>
        </a:p>
      </dgm:t>
    </dgm:pt>
    <dgm:pt modelId="{6ABAA117-3A58-41D3-AF7E-1A39378A096E}" type="parTrans" cxnId="{B36A824E-8F22-45FE-BA68-0B3A74FC499A}">
      <dgm:prSet/>
      <dgm:spPr/>
      <dgm:t>
        <a:bodyPr/>
        <a:lstStyle/>
        <a:p>
          <a:endParaRPr lang="pl-PL"/>
        </a:p>
      </dgm:t>
    </dgm:pt>
    <dgm:pt modelId="{DBD0A8C4-768B-4F1F-82FC-0C4B7EB63EA3}" type="sibTrans" cxnId="{B36A824E-8F22-45FE-BA68-0B3A74FC499A}">
      <dgm:prSet/>
      <dgm:spPr/>
      <dgm:t>
        <a:bodyPr/>
        <a:lstStyle/>
        <a:p>
          <a:endParaRPr lang="pl-PL"/>
        </a:p>
      </dgm:t>
    </dgm:pt>
    <dgm:pt modelId="{48F0CD96-2352-4F4C-B1D8-228BF5844BBF}" type="pres">
      <dgm:prSet presAssocID="{A93C7645-C20F-4232-AF5E-4AB91D16120C}" presName="compositeShape" presStyleCnt="0">
        <dgm:presLayoutVars>
          <dgm:chMax val="7"/>
          <dgm:dir/>
          <dgm:resizeHandles val="exact"/>
        </dgm:presLayoutVars>
      </dgm:prSet>
      <dgm:spPr/>
    </dgm:pt>
    <dgm:pt modelId="{83F7F461-A558-4011-B1ED-51C46F8FF441}" type="pres">
      <dgm:prSet presAssocID="{A93C7645-C20F-4232-AF5E-4AB91D16120C}" presName="wedge1" presStyleLbl="node1" presStyleIdx="0" presStyleCnt="5" custScaleX="105043" custScaleY="99305"/>
      <dgm:spPr/>
      <dgm:t>
        <a:bodyPr/>
        <a:lstStyle/>
        <a:p>
          <a:endParaRPr lang="pl-PL"/>
        </a:p>
      </dgm:t>
    </dgm:pt>
    <dgm:pt modelId="{A78E1BC3-1555-4D83-9EA6-E1A3BC5B0DAB}" type="pres">
      <dgm:prSet presAssocID="{A93C7645-C20F-4232-AF5E-4AB91D16120C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4A366CE-79F1-4DA2-89F4-EC90D6E241D8}" type="pres">
      <dgm:prSet presAssocID="{A93C7645-C20F-4232-AF5E-4AB91D16120C}" presName="wedge2" presStyleLbl="node1" presStyleIdx="1" presStyleCnt="5" custScaleX="98578" custScaleY="100913" custLinFactNeighborX="3313" custLinFactNeighborY="-2899"/>
      <dgm:spPr/>
      <dgm:t>
        <a:bodyPr/>
        <a:lstStyle/>
        <a:p>
          <a:endParaRPr lang="pl-PL"/>
        </a:p>
      </dgm:t>
    </dgm:pt>
    <dgm:pt modelId="{FAA706F9-21A6-4BC9-995D-FD02537D956E}" type="pres">
      <dgm:prSet presAssocID="{A93C7645-C20F-4232-AF5E-4AB91D16120C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189C9325-B354-44C8-8FAB-85B748B11F24}" type="pres">
      <dgm:prSet presAssocID="{A93C7645-C20F-4232-AF5E-4AB91D16120C}" presName="wedge3" presStyleLbl="node1" presStyleIdx="2" presStyleCnt="5"/>
      <dgm:spPr/>
      <dgm:t>
        <a:bodyPr/>
        <a:lstStyle/>
        <a:p>
          <a:endParaRPr lang="pl-PL"/>
        </a:p>
      </dgm:t>
    </dgm:pt>
    <dgm:pt modelId="{DF8D0E65-CC41-47BC-B523-DC38508C48C4}" type="pres">
      <dgm:prSet presAssocID="{A93C7645-C20F-4232-AF5E-4AB91D16120C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9531F3D-BF00-4345-B536-92A3348E1427}" type="pres">
      <dgm:prSet presAssocID="{A93C7645-C20F-4232-AF5E-4AB91D16120C}" presName="wedge4" presStyleLbl="node1" presStyleIdx="3" presStyleCnt="5"/>
      <dgm:spPr/>
      <dgm:t>
        <a:bodyPr/>
        <a:lstStyle/>
        <a:p>
          <a:endParaRPr lang="pl-PL"/>
        </a:p>
      </dgm:t>
    </dgm:pt>
    <dgm:pt modelId="{9B106DD6-557E-41C3-B0A3-5BAE311B5A9D}" type="pres">
      <dgm:prSet presAssocID="{A93C7645-C20F-4232-AF5E-4AB91D16120C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90441D6D-66E0-487A-A070-44E87BF955DF}" type="pres">
      <dgm:prSet presAssocID="{A93C7645-C20F-4232-AF5E-4AB91D16120C}" presName="wedge5" presStyleLbl="node1" presStyleIdx="4" presStyleCnt="5"/>
      <dgm:spPr/>
      <dgm:t>
        <a:bodyPr/>
        <a:lstStyle/>
        <a:p>
          <a:endParaRPr lang="pl-PL"/>
        </a:p>
      </dgm:t>
    </dgm:pt>
    <dgm:pt modelId="{2BB5A9C6-E521-4F0A-BE73-08BA6EA1F043}" type="pres">
      <dgm:prSet presAssocID="{A93C7645-C20F-4232-AF5E-4AB91D16120C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162D65C8-AD9A-4300-8F6F-FFF8B7F5E3BD}" type="presOf" srcId="{A93C7645-C20F-4232-AF5E-4AB91D16120C}" destId="{48F0CD96-2352-4F4C-B1D8-228BF5844BBF}" srcOrd="0" destOrd="0" presId="urn:microsoft.com/office/officeart/2005/8/layout/chart3"/>
    <dgm:cxn modelId="{C46BABC4-0EBB-4DD5-B5F0-189F75238D59}" srcId="{A93C7645-C20F-4232-AF5E-4AB91D16120C}" destId="{A96F9B83-2DB3-401C-A7CA-AB1B0FB5F635}" srcOrd="2" destOrd="0" parTransId="{C707F3AB-A36B-4127-90C8-A20427E463F3}" sibTransId="{F18B5ED1-317C-4052-AAB1-85C04672EF75}"/>
    <dgm:cxn modelId="{763EE783-0B74-41FC-9FF1-3AB1EDAF162C}" type="presOf" srcId="{AEBF07B9-61B5-4056-B861-A16083F91CE6}" destId="{A78E1BC3-1555-4D83-9EA6-E1A3BC5B0DAB}" srcOrd="1" destOrd="0" presId="urn:microsoft.com/office/officeart/2005/8/layout/chart3"/>
    <dgm:cxn modelId="{AA6B3E1E-B080-4310-8850-DEEBDE809F23}" srcId="{A93C7645-C20F-4232-AF5E-4AB91D16120C}" destId="{AEBF07B9-61B5-4056-B861-A16083F91CE6}" srcOrd="0" destOrd="0" parTransId="{FF08B29E-9A88-4A25-B061-F4D9A19CEFFF}" sibTransId="{51811983-6A9A-4FDD-BEE0-A5BFA71FBFD6}"/>
    <dgm:cxn modelId="{7A1E90F9-242A-41D8-93C7-AAA708A720CB}" type="presOf" srcId="{AEBF07B9-61B5-4056-B861-A16083F91CE6}" destId="{83F7F461-A558-4011-B1ED-51C46F8FF441}" srcOrd="0" destOrd="0" presId="urn:microsoft.com/office/officeart/2005/8/layout/chart3"/>
    <dgm:cxn modelId="{B36A824E-8F22-45FE-BA68-0B3A74FC499A}" srcId="{A93C7645-C20F-4232-AF5E-4AB91D16120C}" destId="{D8C11416-0D7D-4410-B7C4-799861543A7E}" srcOrd="4" destOrd="0" parTransId="{6ABAA117-3A58-41D3-AF7E-1A39378A096E}" sibTransId="{DBD0A8C4-768B-4F1F-82FC-0C4B7EB63EA3}"/>
    <dgm:cxn modelId="{D8FC55AD-BE52-466A-9831-75DFFDB02578}" type="presOf" srcId="{1FFEAFC0-7AA6-43E1-81D0-1551AC698B3E}" destId="{FAA706F9-21A6-4BC9-995D-FD02537D956E}" srcOrd="1" destOrd="0" presId="urn:microsoft.com/office/officeart/2005/8/layout/chart3"/>
    <dgm:cxn modelId="{393C01C2-655C-43DD-AAC4-C93F92A918B3}" type="presOf" srcId="{D8C11416-0D7D-4410-B7C4-799861543A7E}" destId="{90441D6D-66E0-487A-A070-44E87BF955DF}" srcOrd="0" destOrd="0" presId="urn:microsoft.com/office/officeart/2005/8/layout/chart3"/>
    <dgm:cxn modelId="{F6A0F47A-8F90-4587-903B-016B4FDA3C1F}" srcId="{A93C7645-C20F-4232-AF5E-4AB91D16120C}" destId="{EEDDEA02-A374-4D6D-B295-CB43C2708C7E}" srcOrd="3" destOrd="0" parTransId="{276A8EC7-FA4D-4EDB-B207-8CDC2D58254F}" sibTransId="{077D5847-7BA3-44D4-8EA0-07CB91136107}"/>
    <dgm:cxn modelId="{6AE73691-AD43-42C0-91CF-652D2C70A1D7}" type="presOf" srcId="{A96F9B83-2DB3-401C-A7CA-AB1B0FB5F635}" destId="{DF8D0E65-CC41-47BC-B523-DC38508C48C4}" srcOrd="1" destOrd="0" presId="urn:microsoft.com/office/officeart/2005/8/layout/chart3"/>
    <dgm:cxn modelId="{A29340B3-7A22-41EE-BBB3-7274D4142117}" type="presOf" srcId="{1FFEAFC0-7AA6-43E1-81D0-1551AC698B3E}" destId="{54A366CE-79F1-4DA2-89F4-EC90D6E241D8}" srcOrd="0" destOrd="0" presId="urn:microsoft.com/office/officeart/2005/8/layout/chart3"/>
    <dgm:cxn modelId="{E9AD8D44-876A-43B5-89CB-05AEA9DE30AD}" type="presOf" srcId="{A96F9B83-2DB3-401C-A7CA-AB1B0FB5F635}" destId="{189C9325-B354-44C8-8FAB-85B748B11F24}" srcOrd="0" destOrd="0" presId="urn:microsoft.com/office/officeart/2005/8/layout/chart3"/>
    <dgm:cxn modelId="{FCDAB479-1CA5-41B2-8083-892D5F227B7F}" type="presOf" srcId="{D8C11416-0D7D-4410-B7C4-799861543A7E}" destId="{2BB5A9C6-E521-4F0A-BE73-08BA6EA1F043}" srcOrd="1" destOrd="0" presId="urn:microsoft.com/office/officeart/2005/8/layout/chart3"/>
    <dgm:cxn modelId="{DF1BB4B8-3DFC-431E-B43E-5112A9118604}" srcId="{A93C7645-C20F-4232-AF5E-4AB91D16120C}" destId="{1FFEAFC0-7AA6-43E1-81D0-1551AC698B3E}" srcOrd="1" destOrd="0" parTransId="{C8142C9E-452E-4F7D-A0AD-685E7EEF0CC0}" sibTransId="{9867BEAB-0710-43E3-9CEB-23BE96FA776B}"/>
    <dgm:cxn modelId="{8A7208BD-F361-48FF-AE42-8AE44858D76E}" type="presOf" srcId="{EEDDEA02-A374-4D6D-B295-CB43C2708C7E}" destId="{9B106DD6-557E-41C3-B0A3-5BAE311B5A9D}" srcOrd="1" destOrd="0" presId="urn:microsoft.com/office/officeart/2005/8/layout/chart3"/>
    <dgm:cxn modelId="{2A14753B-C8B7-4A86-8D0B-E8D38E9EC19F}" type="presOf" srcId="{EEDDEA02-A374-4D6D-B295-CB43C2708C7E}" destId="{E9531F3D-BF00-4345-B536-92A3348E1427}" srcOrd="0" destOrd="0" presId="urn:microsoft.com/office/officeart/2005/8/layout/chart3"/>
    <dgm:cxn modelId="{ACF5C60C-BB31-4C97-95F5-9DA5ECEE412C}" type="presParOf" srcId="{48F0CD96-2352-4F4C-B1D8-228BF5844BBF}" destId="{83F7F461-A558-4011-B1ED-51C46F8FF441}" srcOrd="0" destOrd="0" presId="urn:microsoft.com/office/officeart/2005/8/layout/chart3"/>
    <dgm:cxn modelId="{C6B76926-33D8-4515-8FF3-6CAB65C1B36C}" type="presParOf" srcId="{48F0CD96-2352-4F4C-B1D8-228BF5844BBF}" destId="{A78E1BC3-1555-4D83-9EA6-E1A3BC5B0DAB}" srcOrd="1" destOrd="0" presId="urn:microsoft.com/office/officeart/2005/8/layout/chart3"/>
    <dgm:cxn modelId="{DEBE946C-B755-450D-88B2-A4B29395119C}" type="presParOf" srcId="{48F0CD96-2352-4F4C-B1D8-228BF5844BBF}" destId="{54A366CE-79F1-4DA2-89F4-EC90D6E241D8}" srcOrd="2" destOrd="0" presId="urn:microsoft.com/office/officeart/2005/8/layout/chart3"/>
    <dgm:cxn modelId="{42E0174C-AF1F-4E9F-BDB4-F91AACF4C9C3}" type="presParOf" srcId="{48F0CD96-2352-4F4C-B1D8-228BF5844BBF}" destId="{FAA706F9-21A6-4BC9-995D-FD02537D956E}" srcOrd="3" destOrd="0" presId="urn:microsoft.com/office/officeart/2005/8/layout/chart3"/>
    <dgm:cxn modelId="{F55FD4F9-E02B-4794-AC51-8831323CA948}" type="presParOf" srcId="{48F0CD96-2352-4F4C-B1D8-228BF5844BBF}" destId="{189C9325-B354-44C8-8FAB-85B748B11F24}" srcOrd="4" destOrd="0" presId="urn:microsoft.com/office/officeart/2005/8/layout/chart3"/>
    <dgm:cxn modelId="{6B93EE1A-CDA7-4B0C-9CC0-C185F39DB041}" type="presParOf" srcId="{48F0CD96-2352-4F4C-B1D8-228BF5844BBF}" destId="{DF8D0E65-CC41-47BC-B523-DC38508C48C4}" srcOrd="5" destOrd="0" presId="urn:microsoft.com/office/officeart/2005/8/layout/chart3"/>
    <dgm:cxn modelId="{3C4D626D-8B95-4489-ABCF-94B732405691}" type="presParOf" srcId="{48F0CD96-2352-4F4C-B1D8-228BF5844BBF}" destId="{E9531F3D-BF00-4345-B536-92A3348E1427}" srcOrd="6" destOrd="0" presId="urn:microsoft.com/office/officeart/2005/8/layout/chart3"/>
    <dgm:cxn modelId="{72859B5E-011B-4F66-9CB6-0D08766EBB5C}" type="presParOf" srcId="{48F0CD96-2352-4F4C-B1D8-228BF5844BBF}" destId="{9B106DD6-557E-41C3-B0A3-5BAE311B5A9D}" srcOrd="7" destOrd="0" presId="urn:microsoft.com/office/officeart/2005/8/layout/chart3"/>
    <dgm:cxn modelId="{899C558D-DB52-4FE6-85CA-F02CB0A8E839}" type="presParOf" srcId="{48F0CD96-2352-4F4C-B1D8-228BF5844BBF}" destId="{90441D6D-66E0-487A-A070-44E87BF955DF}" srcOrd="8" destOrd="0" presId="urn:microsoft.com/office/officeart/2005/8/layout/chart3"/>
    <dgm:cxn modelId="{9C8F933D-CB79-45F6-995F-1A007660DB35}" type="presParOf" srcId="{48F0CD96-2352-4F4C-B1D8-228BF5844BBF}" destId="{2BB5A9C6-E521-4F0A-BE73-08BA6EA1F043}" srcOrd="9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00442402-F986-4110-A40B-1B36852994D5}" type="doc">
      <dgm:prSet loTypeId="urn:microsoft.com/office/officeart/2005/8/layout/chevron2" loCatId="list" qsTypeId="urn:microsoft.com/office/officeart/2005/8/quickstyle/3d1" qsCatId="3D" csTypeId="urn:microsoft.com/office/officeart/2005/8/colors/accent1_1" csCatId="accent1" phldr="1"/>
      <dgm:spPr/>
      <dgm:t>
        <a:bodyPr/>
        <a:lstStyle/>
        <a:p>
          <a:endParaRPr lang="pl-PL"/>
        </a:p>
      </dgm:t>
    </dgm:pt>
    <dgm:pt modelId="{E95EC21E-E792-4B19-9335-61654083517F}">
      <dgm:prSet phldrT="[Tekst]" custT="1"/>
      <dgm:spPr/>
      <dgm:t>
        <a:bodyPr/>
        <a:lstStyle/>
        <a:p>
          <a:r>
            <a:rPr lang="pl-PL" sz="1600"/>
            <a:t>Efektywność społeczna dla wszystkich na poziomie </a:t>
          </a:r>
          <a:r>
            <a:rPr lang="pl-PL" sz="1600" b="1"/>
            <a:t>34% </a:t>
          </a:r>
          <a:endParaRPr lang="pl-PL" sz="1600" b="1" dirty="0"/>
        </a:p>
      </dgm:t>
    </dgm:pt>
    <dgm:pt modelId="{C049DCF6-70C9-45B5-BF08-2897BE2AAC70}" type="parTrans" cxnId="{896BD4D2-20CE-43E7-9EC1-671D90406C42}">
      <dgm:prSet/>
      <dgm:spPr/>
      <dgm:t>
        <a:bodyPr/>
        <a:lstStyle/>
        <a:p>
          <a:endParaRPr lang="pl-PL"/>
        </a:p>
      </dgm:t>
    </dgm:pt>
    <dgm:pt modelId="{E79FFA8C-F06C-4B8E-A994-CC88C9693084}" type="sibTrans" cxnId="{896BD4D2-20CE-43E7-9EC1-671D90406C42}">
      <dgm:prSet/>
      <dgm:spPr/>
      <dgm:t>
        <a:bodyPr/>
        <a:lstStyle/>
        <a:p>
          <a:endParaRPr lang="pl-PL"/>
        </a:p>
      </dgm:t>
    </dgm:pt>
    <dgm:pt modelId="{FF8AC9DB-ACD8-4D64-BEAC-D5BC553E06AB}">
      <dgm:prSet phldrT="[Tekst]" custT="1"/>
      <dgm:spPr/>
      <dgm:t>
        <a:bodyPr/>
        <a:lstStyle/>
        <a:p>
          <a:r>
            <a:rPr lang="pl-PL" sz="1600" b="0" dirty="0"/>
            <a:t>dokonali postępu poprzez: 					a) rozpoczęcie nauki;  					b) wzmocnienie motywacji do pracy po projekcie; 		c) zwiększenie pewności siebie i własnych umiejętności; 	d) poprawę umiejętności rozwiązywania pojawiających 		się problemów; 					e) podjęcie wolontariatu; 					f) poprawa stanu zdrowia; 				g) ograniczenie nałogów; 					h) doświadczenie widocznej poprawy w funkcjonowaniu 	(w przypadku osób z niepełnosprawnościami).</a:t>
          </a:r>
        </a:p>
      </dgm:t>
    </dgm:pt>
    <dgm:pt modelId="{8D0B5872-1CED-4A67-A16E-92D50DA73AB3}" type="sibTrans" cxnId="{C48B0FA1-C4BE-4BF1-BE34-7C68CAC7B8D3}">
      <dgm:prSet/>
      <dgm:spPr/>
      <dgm:t>
        <a:bodyPr/>
        <a:lstStyle/>
        <a:p>
          <a:endParaRPr lang="pl-PL"/>
        </a:p>
      </dgm:t>
    </dgm:pt>
    <dgm:pt modelId="{0ECD34D7-8746-4732-9912-A43D9E40099E}" type="parTrans" cxnId="{C48B0FA1-C4BE-4BF1-BE34-7C68CAC7B8D3}">
      <dgm:prSet/>
      <dgm:spPr/>
      <dgm:t>
        <a:bodyPr/>
        <a:lstStyle/>
        <a:p>
          <a:endParaRPr lang="pl-PL"/>
        </a:p>
      </dgm:t>
    </dgm:pt>
    <dgm:pt modelId="{0484992B-ADB8-40FF-B4C8-EB32E6F4A5A4}">
      <dgm:prSet phldrT="[Tekst]" custT="1"/>
      <dgm:spPr/>
      <dgm:t>
        <a:bodyPr/>
        <a:lstStyle/>
        <a:p>
          <a:r>
            <a:rPr lang="pl-PL" sz="1600" b="0"/>
            <a:t>wśród uczestników, którzy zakończyli udział w projekcie zgodnie ze ścieżką wsparcia</a:t>
          </a:r>
          <a:endParaRPr lang="pl-PL" sz="1600" b="0" dirty="0"/>
        </a:p>
      </dgm:t>
    </dgm:pt>
    <dgm:pt modelId="{80123588-CD3F-4A42-82E7-C9235BBF8BAE}" type="sibTrans" cxnId="{9676B629-F54E-4A31-A8EC-4CA45BAEB4B8}">
      <dgm:prSet/>
      <dgm:spPr/>
      <dgm:t>
        <a:bodyPr/>
        <a:lstStyle/>
        <a:p>
          <a:endParaRPr lang="pl-PL"/>
        </a:p>
      </dgm:t>
    </dgm:pt>
    <dgm:pt modelId="{EBFDF79A-AA15-43E3-8621-84CCB3C4BAA5}" type="parTrans" cxnId="{9676B629-F54E-4A31-A8EC-4CA45BAEB4B8}">
      <dgm:prSet/>
      <dgm:spPr/>
      <dgm:t>
        <a:bodyPr/>
        <a:lstStyle/>
        <a:p>
          <a:endParaRPr lang="pl-PL"/>
        </a:p>
      </dgm:t>
    </dgm:pt>
    <dgm:pt modelId="{8B510E83-6E89-4E7D-9454-CAB681D00D63}">
      <dgm:prSet phldrT="[Tekst]" custT="1"/>
      <dgm:spPr/>
      <dgm:t>
        <a:bodyPr/>
        <a:lstStyle/>
        <a:p>
          <a:r>
            <a:rPr lang="pl-PL" sz="1600" b="0"/>
            <a:t>mierzona wśród osób zagrożonych ubóstwem lub wykluczeniem społecznym, które skorzystały z usług aktywnej integracji o charakterze społecznym lub edukacyjnym, lub zdrowotnym</a:t>
          </a:r>
          <a:endParaRPr lang="pl-PL" sz="1600" b="0" dirty="0"/>
        </a:p>
      </dgm:t>
    </dgm:pt>
    <dgm:pt modelId="{45FCC775-9231-412A-A880-4E61B1EF3EAC}" type="sibTrans" cxnId="{F143B9C6-F4AA-46D7-9B73-04AEC216D6BD}">
      <dgm:prSet/>
      <dgm:spPr/>
      <dgm:t>
        <a:bodyPr/>
        <a:lstStyle/>
        <a:p>
          <a:endParaRPr lang="pl-PL"/>
        </a:p>
      </dgm:t>
    </dgm:pt>
    <dgm:pt modelId="{2CE9C9C4-E09E-4135-89C6-46CB05F4F412}" type="parTrans" cxnId="{F143B9C6-F4AA-46D7-9B73-04AEC216D6BD}">
      <dgm:prSet/>
      <dgm:spPr/>
      <dgm:t>
        <a:bodyPr/>
        <a:lstStyle/>
        <a:p>
          <a:endParaRPr lang="pl-PL"/>
        </a:p>
      </dgm:t>
    </dgm:pt>
    <dgm:pt modelId="{E0B205CA-B007-4114-A0A3-1C7FBC537819}" type="pres">
      <dgm:prSet presAssocID="{00442402-F986-4110-A40B-1B36852994D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762707E4-59C3-4B64-A480-ED2C5D26AD04}" type="pres">
      <dgm:prSet presAssocID="{E95EC21E-E792-4B19-9335-61654083517F}" presName="composite" presStyleCnt="0"/>
      <dgm:spPr/>
    </dgm:pt>
    <dgm:pt modelId="{4448A3F5-5CE0-42EC-B626-D98D9174A545}" type="pres">
      <dgm:prSet presAssocID="{E95EC21E-E792-4B19-9335-61654083517F}" presName="parentText" presStyleLbl="alignNode1" presStyleIdx="0" presStyleCnt="1" custLinFactNeighborX="0" custLinFactNeighborY="-10485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922367A-BD10-4C0E-8785-AA46029723E1}" type="pres">
      <dgm:prSet presAssocID="{E95EC21E-E792-4B19-9335-61654083517F}" presName="descendantText" presStyleLbl="alignAcc1" presStyleIdx="0" presStyleCnt="1" custScaleY="19274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9676B629-F54E-4A31-A8EC-4CA45BAEB4B8}" srcId="{E95EC21E-E792-4B19-9335-61654083517F}" destId="{0484992B-ADB8-40FF-B4C8-EB32E6F4A5A4}" srcOrd="1" destOrd="0" parTransId="{EBFDF79A-AA15-43E3-8621-84CCB3C4BAA5}" sibTransId="{80123588-CD3F-4A42-82E7-C9235BBF8BAE}"/>
    <dgm:cxn modelId="{EC91E07D-BA00-4A67-9385-DC383A25733B}" type="presOf" srcId="{E95EC21E-E792-4B19-9335-61654083517F}" destId="{4448A3F5-5CE0-42EC-B626-D98D9174A545}" srcOrd="0" destOrd="0" presId="urn:microsoft.com/office/officeart/2005/8/layout/chevron2"/>
    <dgm:cxn modelId="{C48B0FA1-C4BE-4BF1-BE34-7C68CAC7B8D3}" srcId="{E95EC21E-E792-4B19-9335-61654083517F}" destId="{FF8AC9DB-ACD8-4D64-BEAC-D5BC553E06AB}" srcOrd="2" destOrd="0" parTransId="{0ECD34D7-8746-4732-9912-A43D9E40099E}" sibTransId="{8D0B5872-1CED-4A67-A16E-92D50DA73AB3}"/>
    <dgm:cxn modelId="{896BD4D2-20CE-43E7-9EC1-671D90406C42}" srcId="{00442402-F986-4110-A40B-1B36852994D5}" destId="{E95EC21E-E792-4B19-9335-61654083517F}" srcOrd="0" destOrd="0" parTransId="{C049DCF6-70C9-45B5-BF08-2897BE2AAC70}" sibTransId="{E79FFA8C-F06C-4B8E-A994-CC88C9693084}"/>
    <dgm:cxn modelId="{0217B8B1-E00B-43E8-B982-B5CBAC6C9C15}" type="presOf" srcId="{00442402-F986-4110-A40B-1B36852994D5}" destId="{E0B205CA-B007-4114-A0A3-1C7FBC537819}" srcOrd="0" destOrd="0" presId="urn:microsoft.com/office/officeart/2005/8/layout/chevron2"/>
    <dgm:cxn modelId="{57167D5D-39A9-41B8-A1E5-2FC1F32A6031}" type="presOf" srcId="{FF8AC9DB-ACD8-4D64-BEAC-D5BC553E06AB}" destId="{6922367A-BD10-4C0E-8785-AA46029723E1}" srcOrd="0" destOrd="2" presId="urn:microsoft.com/office/officeart/2005/8/layout/chevron2"/>
    <dgm:cxn modelId="{F143B9C6-F4AA-46D7-9B73-04AEC216D6BD}" srcId="{E95EC21E-E792-4B19-9335-61654083517F}" destId="{8B510E83-6E89-4E7D-9454-CAB681D00D63}" srcOrd="0" destOrd="0" parTransId="{2CE9C9C4-E09E-4135-89C6-46CB05F4F412}" sibTransId="{45FCC775-9231-412A-A880-4E61B1EF3EAC}"/>
    <dgm:cxn modelId="{B9647783-6467-44D2-B5DE-381BC65DBDEE}" type="presOf" srcId="{8B510E83-6E89-4E7D-9454-CAB681D00D63}" destId="{6922367A-BD10-4C0E-8785-AA46029723E1}" srcOrd="0" destOrd="0" presId="urn:microsoft.com/office/officeart/2005/8/layout/chevron2"/>
    <dgm:cxn modelId="{3C5C5717-3DB7-402B-9512-CA085F671148}" type="presOf" srcId="{0484992B-ADB8-40FF-B4C8-EB32E6F4A5A4}" destId="{6922367A-BD10-4C0E-8785-AA46029723E1}" srcOrd="0" destOrd="1" presId="urn:microsoft.com/office/officeart/2005/8/layout/chevron2"/>
    <dgm:cxn modelId="{AF711BEE-B5DE-4BE5-B04E-04A5B2052042}" type="presParOf" srcId="{E0B205CA-B007-4114-A0A3-1C7FBC537819}" destId="{762707E4-59C3-4B64-A480-ED2C5D26AD04}" srcOrd="0" destOrd="0" presId="urn:microsoft.com/office/officeart/2005/8/layout/chevron2"/>
    <dgm:cxn modelId="{BB1DB1AB-693E-4709-BE02-94F3209DC3B5}" type="presParOf" srcId="{762707E4-59C3-4B64-A480-ED2C5D26AD04}" destId="{4448A3F5-5CE0-42EC-B626-D98D9174A545}" srcOrd="0" destOrd="0" presId="urn:microsoft.com/office/officeart/2005/8/layout/chevron2"/>
    <dgm:cxn modelId="{106D3534-6067-4003-BEC6-8AF92EEDC47F}" type="presParOf" srcId="{762707E4-59C3-4B64-A480-ED2C5D26AD04}" destId="{6922367A-BD10-4C0E-8785-AA46029723E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00442402-F986-4110-A40B-1B36852994D5}" type="doc">
      <dgm:prSet loTypeId="urn:microsoft.com/office/officeart/2005/8/layout/chevron2" loCatId="list" qsTypeId="urn:microsoft.com/office/officeart/2005/8/quickstyle/3d1" qsCatId="3D" csTypeId="urn:microsoft.com/office/officeart/2005/8/colors/accent1_1" csCatId="accent1" phldr="1"/>
      <dgm:spPr/>
      <dgm:t>
        <a:bodyPr/>
        <a:lstStyle/>
        <a:p>
          <a:endParaRPr lang="pl-PL"/>
        </a:p>
      </dgm:t>
    </dgm:pt>
    <dgm:pt modelId="{E95EC21E-E792-4B19-9335-61654083517F}">
      <dgm:prSet phldrT="[Tekst]" custT="1"/>
      <dgm:spPr/>
      <dgm:t>
        <a:bodyPr/>
        <a:lstStyle/>
        <a:p>
          <a:pPr algn="ctr"/>
          <a:r>
            <a:rPr lang="pl-PL" sz="1400" dirty="0">
              <a:solidFill>
                <a:schemeClr val="tx1"/>
              </a:solidFill>
            </a:rPr>
            <a:t>Efektywność zatrudnieniowa </a:t>
          </a:r>
        </a:p>
        <a:p>
          <a:pPr algn="ctr"/>
          <a:r>
            <a:rPr lang="pl-PL" sz="1400" b="1" dirty="0">
              <a:solidFill>
                <a:schemeClr val="tx1"/>
              </a:solidFill>
            </a:rPr>
            <a:t>-12% </a:t>
          </a:r>
          <a:r>
            <a:rPr lang="pl-PL" sz="1400" dirty="0">
              <a:solidFill>
                <a:schemeClr val="tx1"/>
              </a:solidFill>
            </a:rPr>
            <a:t>dla osób z niepełnosprawnością </a:t>
          </a:r>
        </a:p>
        <a:p>
          <a:pPr algn="ctr"/>
          <a:r>
            <a:rPr lang="pl-PL" sz="1400" b="1" dirty="0">
              <a:solidFill>
                <a:schemeClr val="tx1"/>
              </a:solidFill>
            </a:rPr>
            <a:t>-25% </a:t>
          </a:r>
          <a:r>
            <a:rPr lang="pl-PL" sz="1400" b="0" dirty="0">
              <a:solidFill>
                <a:schemeClr val="tx1"/>
              </a:solidFill>
            </a:rPr>
            <a:t>dla pozostałych osób </a:t>
          </a:r>
          <a:r>
            <a:rPr lang="pl-PL" sz="1400" dirty="0">
              <a:solidFill>
                <a:schemeClr val="tx1"/>
              </a:solidFill>
            </a:rPr>
            <a:t>lub środowisk zagrożonych ubóstwem lub wykluczeniem społecznym </a:t>
          </a:r>
          <a:endParaRPr lang="pl-PL" sz="1400" b="1" dirty="0"/>
        </a:p>
      </dgm:t>
    </dgm:pt>
    <dgm:pt modelId="{C049DCF6-70C9-45B5-BF08-2897BE2AAC70}" type="parTrans" cxnId="{896BD4D2-20CE-43E7-9EC1-671D90406C42}">
      <dgm:prSet/>
      <dgm:spPr/>
      <dgm:t>
        <a:bodyPr/>
        <a:lstStyle/>
        <a:p>
          <a:endParaRPr lang="pl-PL"/>
        </a:p>
      </dgm:t>
    </dgm:pt>
    <dgm:pt modelId="{E79FFA8C-F06C-4B8E-A994-CC88C9693084}" type="sibTrans" cxnId="{896BD4D2-20CE-43E7-9EC1-671D90406C42}">
      <dgm:prSet/>
      <dgm:spPr/>
      <dgm:t>
        <a:bodyPr/>
        <a:lstStyle/>
        <a:p>
          <a:endParaRPr lang="pl-PL"/>
        </a:p>
      </dgm:t>
    </dgm:pt>
    <dgm:pt modelId="{189A2376-D3E8-4234-A37E-1645B45588DB}">
      <dgm:prSet custT="1"/>
      <dgm:spPr/>
      <dgm:t>
        <a:bodyPr/>
        <a:lstStyle/>
        <a:p>
          <a:endParaRPr lang="pl-PL" sz="1200" b="0" dirty="0"/>
        </a:p>
      </dgm:t>
    </dgm:pt>
    <dgm:pt modelId="{D104921B-F001-4594-9952-365A2388C536}" type="sibTrans" cxnId="{9A47D20E-DDC8-4EDA-B74A-49CF1B2E3CE4}">
      <dgm:prSet/>
      <dgm:spPr/>
      <dgm:t>
        <a:bodyPr/>
        <a:lstStyle/>
        <a:p>
          <a:endParaRPr lang="pl-PL"/>
        </a:p>
      </dgm:t>
    </dgm:pt>
    <dgm:pt modelId="{6A6B52F8-CC5E-4C0A-8B04-70D86833DF0F}" type="parTrans" cxnId="{9A47D20E-DDC8-4EDA-B74A-49CF1B2E3CE4}">
      <dgm:prSet/>
      <dgm:spPr/>
      <dgm:t>
        <a:bodyPr/>
        <a:lstStyle/>
        <a:p>
          <a:endParaRPr lang="pl-PL"/>
        </a:p>
      </dgm:t>
    </dgm:pt>
    <dgm:pt modelId="{FF8AC9DB-ACD8-4D64-BEAC-D5BC553E06AB}">
      <dgm:prSet phldrT="[Tekst]" custT="1"/>
      <dgm:spPr/>
      <dgm:t>
        <a:bodyPr/>
        <a:lstStyle/>
        <a:p>
          <a:r>
            <a:rPr lang="pl-PL" sz="1400" b="0" dirty="0"/>
            <a:t>dokonali postępu poprzez: 							</a:t>
          </a:r>
          <a:r>
            <a:rPr lang="pl-PL" sz="1400" b="0" dirty="0" smtClean="0"/>
            <a:t>a</a:t>
          </a:r>
          <a:r>
            <a:rPr lang="pl-PL" sz="1400" b="0" dirty="0"/>
            <a:t>) jako osoby bierne zawodowo lub bezrobotne w momencie </a:t>
          </a:r>
          <a:r>
            <a:rPr lang="pl-PL" sz="1400" b="0" dirty="0" smtClean="0"/>
            <a:t>	przystąpienia do projektu</a:t>
          </a:r>
          <a:r>
            <a:rPr lang="pl-PL" sz="1400" b="0" dirty="0"/>
            <a:t>, podjęli zatrudnienie  po zakończeniu </a:t>
          </a:r>
          <a:r>
            <a:rPr lang="pl-PL" sz="1400" b="0" dirty="0" smtClean="0"/>
            <a:t>	udziału </a:t>
          </a:r>
          <a:r>
            <a:rPr lang="pl-PL" sz="1400" b="0" dirty="0" smtClean="0"/>
            <a:t>	w </a:t>
          </a:r>
          <a:r>
            <a:rPr lang="pl-PL" sz="1400" b="0" dirty="0"/>
            <a:t>projekcie lub w </a:t>
          </a:r>
          <a:r>
            <a:rPr lang="pl-PL" sz="1400" b="0" dirty="0" smtClean="0"/>
            <a:t>trakcie jego </a:t>
          </a:r>
          <a:r>
            <a:rPr lang="pl-PL" sz="1400" b="0" dirty="0"/>
            <a:t>trwania;				</a:t>
          </a:r>
          <a:r>
            <a:rPr lang="pl-PL" sz="1400" b="0" dirty="0" smtClean="0"/>
            <a:t>b</a:t>
          </a:r>
          <a:r>
            <a:rPr lang="pl-PL" sz="1400" b="0" dirty="0"/>
            <a:t>) jako osoby bierne zawodowo w momencie przystąpienia do </a:t>
          </a:r>
          <a:r>
            <a:rPr lang="pl-PL" sz="1400" b="0" dirty="0" smtClean="0"/>
            <a:t>	projektu</a:t>
          </a:r>
          <a:r>
            <a:rPr lang="pl-PL" sz="1400" b="0" dirty="0"/>
            <a:t>, </a:t>
          </a:r>
          <a:r>
            <a:rPr lang="pl-PL" sz="1400" b="0" dirty="0" smtClean="0"/>
            <a:t>zaczęli poszukiwać </a:t>
          </a:r>
          <a:r>
            <a:rPr lang="pl-PL" sz="1400" b="0" dirty="0"/>
            <a:t>pracy  po zakończeniu udziału w projekcie	</a:t>
          </a:r>
          <a:r>
            <a:rPr lang="pl-PL" sz="1400" b="0" dirty="0" smtClean="0"/>
            <a:t>c</a:t>
          </a:r>
          <a:r>
            <a:rPr lang="pl-PL" sz="1400" b="0" dirty="0"/>
            <a:t>) jako osoby bierne zawodowo lub bezrobotne w momencie </a:t>
          </a:r>
          <a:r>
            <a:rPr lang="pl-PL" sz="1400" b="0" dirty="0" smtClean="0"/>
            <a:t>	przystąpienia do projektu</a:t>
          </a:r>
          <a:r>
            <a:rPr lang="pl-PL" sz="1400" b="0" dirty="0"/>
            <a:t>, podjęli dalszą aktywizację zawodową, w </a:t>
          </a:r>
          <a:r>
            <a:rPr lang="pl-PL" sz="1400" b="0" dirty="0" smtClean="0"/>
            <a:t>	tym </a:t>
          </a:r>
          <a:r>
            <a:rPr lang="pl-PL" sz="1400" b="0" dirty="0"/>
            <a:t>w projekcie 	realizowanym w ramach PI </a:t>
          </a:r>
          <a:r>
            <a:rPr lang="pl-PL" sz="1400" b="0" dirty="0" smtClean="0"/>
            <a:t>9v tj. 9.4.1 </a:t>
          </a:r>
          <a:r>
            <a:rPr lang="pl-PL" sz="1400" b="0" dirty="0"/>
            <a:t>lub CT 8 (PI 8i, </a:t>
          </a:r>
          <a:r>
            <a:rPr lang="pl-PL" sz="1400" b="0" dirty="0" smtClean="0"/>
            <a:t>	8ii</a:t>
          </a:r>
          <a:r>
            <a:rPr lang="pl-PL" sz="1400" b="0" dirty="0"/>
            <a:t>, 8iii </a:t>
          </a:r>
          <a:r>
            <a:rPr lang="pl-PL" sz="1400" b="0" dirty="0" smtClean="0"/>
            <a:t>lub </a:t>
          </a:r>
          <a:r>
            <a:rPr lang="pl-PL" sz="1400" b="0" dirty="0"/>
            <a:t>8iv), po zakończeniu </a:t>
          </a:r>
          <a:r>
            <a:rPr lang="pl-PL" sz="1400" b="0" dirty="0" smtClean="0"/>
            <a:t>udziału </a:t>
          </a:r>
          <a:r>
            <a:rPr lang="pl-PL" sz="1400" b="0" dirty="0"/>
            <a:t>w projekcie lub w trakcie jego </a:t>
          </a:r>
          <a:r>
            <a:rPr lang="pl-PL" sz="1400" b="0" dirty="0" smtClean="0"/>
            <a:t>	trwania</a:t>
          </a:r>
          <a:r>
            <a:rPr lang="pl-PL" sz="1400" b="0" dirty="0"/>
            <a:t>	</a:t>
          </a:r>
          <a:r>
            <a:rPr lang="pl-PL" sz="1400" b="0" dirty="0" smtClean="0"/>
            <a:t>							d</a:t>
          </a:r>
          <a:r>
            <a:rPr lang="pl-PL" sz="1400" b="0" dirty="0"/>
            <a:t>) jako uczestnicy CIS lub KIS w trakcie trwania projektu lub po jego 	zakończeniu podjęli zatrudnienie w ramach zatrudnienia wspieranego;	</a:t>
          </a:r>
          <a:r>
            <a:rPr lang="pl-PL" sz="1400" b="0" dirty="0" smtClean="0"/>
            <a:t>e</a:t>
          </a:r>
          <a:r>
            <a:rPr lang="pl-PL" sz="1400" b="0" dirty="0"/>
            <a:t>) jako osoby zatrudnione w ZAZ lub uczestniczące w WTZ w trakcie </a:t>
          </a:r>
          <a:r>
            <a:rPr lang="pl-PL" sz="1400" b="0" dirty="0" smtClean="0"/>
            <a:t>	trwania projektu </a:t>
          </a:r>
          <a:r>
            <a:rPr lang="pl-PL" sz="1400" b="0" dirty="0"/>
            <a:t>lub po jego zakończeniu podjęli zatrudnienie na </a:t>
          </a:r>
          <a:r>
            <a:rPr lang="pl-PL" sz="1400" b="0" dirty="0" smtClean="0"/>
            <a:t>	otwartym </a:t>
          </a:r>
          <a:r>
            <a:rPr lang="pl-PL" sz="1400" b="0" dirty="0"/>
            <a:t>rynku 	pracy, </a:t>
          </a:r>
          <a:r>
            <a:rPr lang="pl-PL" sz="1400" b="0" dirty="0" smtClean="0"/>
            <a:t>w </a:t>
          </a:r>
          <a:r>
            <a:rPr lang="pl-PL" sz="1400" b="0" dirty="0"/>
            <a:t>tym w PS. </a:t>
          </a:r>
        </a:p>
      </dgm:t>
    </dgm:pt>
    <dgm:pt modelId="{8D0B5872-1CED-4A67-A16E-92D50DA73AB3}" type="sibTrans" cxnId="{C48B0FA1-C4BE-4BF1-BE34-7C68CAC7B8D3}">
      <dgm:prSet/>
      <dgm:spPr/>
      <dgm:t>
        <a:bodyPr/>
        <a:lstStyle/>
        <a:p>
          <a:endParaRPr lang="pl-PL"/>
        </a:p>
      </dgm:t>
    </dgm:pt>
    <dgm:pt modelId="{0ECD34D7-8746-4732-9912-A43D9E40099E}" type="parTrans" cxnId="{C48B0FA1-C4BE-4BF1-BE34-7C68CAC7B8D3}">
      <dgm:prSet/>
      <dgm:spPr/>
      <dgm:t>
        <a:bodyPr/>
        <a:lstStyle/>
        <a:p>
          <a:endParaRPr lang="pl-PL"/>
        </a:p>
      </dgm:t>
    </dgm:pt>
    <dgm:pt modelId="{0484992B-ADB8-40FF-B4C8-EB32E6F4A5A4}">
      <dgm:prSet phldrT="[Tekst]" custT="1"/>
      <dgm:spPr/>
      <dgm:t>
        <a:bodyPr/>
        <a:lstStyle/>
        <a:p>
          <a:r>
            <a:rPr lang="pl-PL" sz="1400" b="0" dirty="0"/>
            <a:t>wśród uczestników, którzy:							</a:t>
          </a:r>
          <a:r>
            <a:rPr lang="pl-PL" sz="1400" b="0" dirty="0" smtClean="0"/>
            <a:t>a</a:t>
          </a:r>
          <a:r>
            <a:rPr lang="pl-PL" sz="1400" b="0" dirty="0"/>
            <a:t>) zakończyli udział w projekcie zgodnie ze ścieżką </a:t>
          </a:r>
          <a:r>
            <a:rPr lang="pl-PL" sz="1400" b="0" dirty="0" smtClean="0"/>
            <a:t>wsparcia 	zawodowym</a:t>
          </a:r>
          <a:r>
            <a:rPr lang="pl-PL" sz="1400" b="0" dirty="0"/>
            <a:t>	</a:t>
          </a:r>
          <a:r>
            <a:rPr lang="pl-PL" sz="1400" b="0" dirty="0" smtClean="0"/>
            <a:t>						b</a:t>
          </a:r>
          <a:r>
            <a:rPr lang="pl-PL" sz="1400" b="0" dirty="0"/>
            <a:t>) przerwali udział w projekcie wcześniej, niż uprzednio było to </a:t>
          </a:r>
          <a:r>
            <a:rPr lang="pl-PL" sz="1400" b="0" dirty="0" smtClean="0"/>
            <a:t>	planowane </a:t>
          </a:r>
          <a:r>
            <a:rPr lang="pl-PL" sz="1400" b="0" dirty="0"/>
            <a:t>z </a:t>
          </a:r>
          <a:r>
            <a:rPr lang="pl-PL" sz="1400" b="0" dirty="0" smtClean="0"/>
            <a:t>powodu </a:t>
          </a:r>
          <a:r>
            <a:rPr lang="pl-PL" sz="1400" b="0" dirty="0"/>
            <a:t>podjęcia pracy					</a:t>
          </a:r>
          <a:r>
            <a:rPr lang="pl-PL" sz="1400" b="0" dirty="0" smtClean="0"/>
            <a:t>c</a:t>
          </a:r>
          <a:r>
            <a:rPr lang="pl-PL" sz="1400" b="0" dirty="0"/>
            <a:t>) podjęli pracę, jednak jednocześnie kontynuowali udział w projekcie.</a:t>
          </a:r>
        </a:p>
      </dgm:t>
    </dgm:pt>
    <dgm:pt modelId="{80123588-CD3F-4A42-82E7-C9235BBF8BAE}" type="sibTrans" cxnId="{9676B629-F54E-4A31-A8EC-4CA45BAEB4B8}">
      <dgm:prSet/>
      <dgm:spPr/>
      <dgm:t>
        <a:bodyPr/>
        <a:lstStyle/>
        <a:p>
          <a:endParaRPr lang="pl-PL"/>
        </a:p>
      </dgm:t>
    </dgm:pt>
    <dgm:pt modelId="{EBFDF79A-AA15-43E3-8621-84CCB3C4BAA5}" type="parTrans" cxnId="{9676B629-F54E-4A31-A8EC-4CA45BAEB4B8}">
      <dgm:prSet/>
      <dgm:spPr/>
      <dgm:t>
        <a:bodyPr/>
        <a:lstStyle/>
        <a:p>
          <a:endParaRPr lang="pl-PL"/>
        </a:p>
      </dgm:t>
    </dgm:pt>
    <dgm:pt modelId="{8B510E83-6E89-4E7D-9454-CAB681D00D63}">
      <dgm:prSet phldrT="[Tekst]" custT="1"/>
      <dgm:spPr/>
      <dgm:t>
        <a:bodyPr/>
        <a:lstStyle/>
        <a:p>
          <a:r>
            <a:rPr lang="pl-PL" sz="1400" b="0" dirty="0"/>
            <a:t>mierzona wśród osób zagrożonych ubóstwem lub wykluczeniem społecznym, które skorzystały z usług aktywnej integracji o </a:t>
          </a:r>
          <a:r>
            <a:rPr lang="pl-PL" sz="1400" b="0" dirty="0" smtClean="0"/>
            <a:t>charakterze zawodowym</a:t>
          </a:r>
          <a:endParaRPr lang="pl-PL" sz="1400" b="0" dirty="0"/>
        </a:p>
      </dgm:t>
    </dgm:pt>
    <dgm:pt modelId="{45FCC775-9231-412A-A880-4E61B1EF3EAC}" type="sibTrans" cxnId="{F143B9C6-F4AA-46D7-9B73-04AEC216D6BD}">
      <dgm:prSet/>
      <dgm:spPr/>
      <dgm:t>
        <a:bodyPr/>
        <a:lstStyle/>
        <a:p>
          <a:endParaRPr lang="pl-PL"/>
        </a:p>
      </dgm:t>
    </dgm:pt>
    <dgm:pt modelId="{2CE9C9C4-E09E-4135-89C6-46CB05F4F412}" type="parTrans" cxnId="{F143B9C6-F4AA-46D7-9B73-04AEC216D6BD}">
      <dgm:prSet/>
      <dgm:spPr/>
      <dgm:t>
        <a:bodyPr/>
        <a:lstStyle/>
        <a:p>
          <a:endParaRPr lang="pl-PL"/>
        </a:p>
      </dgm:t>
    </dgm:pt>
    <dgm:pt modelId="{E0B205CA-B007-4114-A0A3-1C7FBC537819}" type="pres">
      <dgm:prSet presAssocID="{00442402-F986-4110-A40B-1B36852994D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762707E4-59C3-4B64-A480-ED2C5D26AD04}" type="pres">
      <dgm:prSet presAssocID="{E95EC21E-E792-4B19-9335-61654083517F}" presName="composite" presStyleCnt="0"/>
      <dgm:spPr/>
    </dgm:pt>
    <dgm:pt modelId="{4448A3F5-5CE0-42EC-B626-D98D9174A545}" type="pres">
      <dgm:prSet presAssocID="{E95EC21E-E792-4B19-9335-61654083517F}" presName="parentText" presStyleLbl="alignNode1" presStyleIdx="0" presStyleCnt="1" custLinFactNeighborX="0" custLinFactNeighborY="-10485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922367A-BD10-4C0E-8785-AA46029723E1}" type="pres">
      <dgm:prSet presAssocID="{E95EC21E-E792-4B19-9335-61654083517F}" presName="descendantText" presStyleLbl="alignAcc1" presStyleIdx="0" presStyleCnt="1" custScaleY="192743" custLinFactNeighborX="441" custLinFactNeighborY="-96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2486BC3C-9B3D-48C3-AC77-56A08973A5F9}" type="presOf" srcId="{00442402-F986-4110-A40B-1B36852994D5}" destId="{E0B205CA-B007-4114-A0A3-1C7FBC537819}" srcOrd="0" destOrd="0" presId="urn:microsoft.com/office/officeart/2005/8/layout/chevron2"/>
    <dgm:cxn modelId="{9676B629-F54E-4A31-A8EC-4CA45BAEB4B8}" srcId="{E95EC21E-E792-4B19-9335-61654083517F}" destId="{0484992B-ADB8-40FF-B4C8-EB32E6F4A5A4}" srcOrd="1" destOrd="0" parTransId="{EBFDF79A-AA15-43E3-8621-84CCB3C4BAA5}" sibTransId="{80123588-CD3F-4A42-82E7-C9235BBF8BAE}"/>
    <dgm:cxn modelId="{1D339881-ADAE-42FC-A550-3CD67619D03F}" type="presOf" srcId="{189A2376-D3E8-4234-A37E-1645B45588DB}" destId="{6922367A-BD10-4C0E-8785-AA46029723E1}" srcOrd="0" destOrd="3" presId="urn:microsoft.com/office/officeart/2005/8/layout/chevron2"/>
    <dgm:cxn modelId="{D50D16E7-8027-48A4-B134-993DF9107E88}" type="presOf" srcId="{E95EC21E-E792-4B19-9335-61654083517F}" destId="{4448A3F5-5CE0-42EC-B626-D98D9174A545}" srcOrd="0" destOrd="0" presId="urn:microsoft.com/office/officeart/2005/8/layout/chevron2"/>
    <dgm:cxn modelId="{896BD4D2-20CE-43E7-9EC1-671D90406C42}" srcId="{00442402-F986-4110-A40B-1B36852994D5}" destId="{E95EC21E-E792-4B19-9335-61654083517F}" srcOrd="0" destOrd="0" parTransId="{C049DCF6-70C9-45B5-BF08-2897BE2AAC70}" sibTransId="{E79FFA8C-F06C-4B8E-A994-CC88C9693084}"/>
    <dgm:cxn modelId="{27D52DC5-D6F1-4C5F-8D16-ED6F7C33101A}" type="presOf" srcId="{0484992B-ADB8-40FF-B4C8-EB32E6F4A5A4}" destId="{6922367A-BD10-4C0E-8785-AA46029723E1}" srcOrd="0" destOrd="1" presId="urn:microsoft.com/office/officeart/2005/8/layout/chevron2"/>
    <dgm:cxn modelId="{9A47D20E-DDC8-4EDA-B74A-49CF1B2E3CE4}" srcId="{E95EC21E-E792-4B19-9335-61654083517F}" destId="{189A2376-D3E8-4234-A37E-1645B45588DB}" srcOrd="3" destOrd="0" parTransId="{6A6B52F8-CC5E-4C0A-8B04-70D86833DF0F}" sibTransId="{D104921B-F001-4594-9952-365A2388C536}"/>
    <dgm:cxn modelId="{12DBE026-E1CB-4ADB-9461-7ACF8563ED24}" type="presOf" srcId="{8B510E83-6E89-4E7D-9454-CAB681D00D63}" destId="{6922367A-BD10-4C0E-8785-AA46029723E1}" srcOrd="0" destOrd="0" presId="urn:microsoft.com/office/officeart/2005/8/layout/chevron2"/>
    <dgm:cxn modelId="{95161F66-FEDD-40B7-B13F-66CA2F122433}" type="presOf" srcId="{FF8AC9DB-ACD8-4D64-BEAC-D5BC553E06AB}" destId="{6922367A-BD10-4C0E-8785-AA46029723E1}" srcOrd="0" destOrd="2" presId="urn:microsoft.com/office/officeart/2005/8/layout/chevron2"/>
    <dgm:cxn modelId="{F143B9C6-F4AA-46D7-9B73-04AEC216D6BD}" srcId="{E95EC21E-E792-4B19-9335-61654083517F}" destId="{8B510E83-6E89-4E7D-9454-CAB681D00D63}" srcOrd="0" destOrd="0" parTransId="{2CE9C9C4-E09E-4135-89C6-46CB05F4F412}" sibTransId="{45FCC775-9231-412A-A880-4E61B1EF3EAC}"/>
    <dgm:cxn modelId="{C48B0FA1-C4BE-4BF1-BE34-7C68CAC7B8D3}" srcId="{E95EC21E-E792-4B19-9335-61654083517F}" destId="{FF8AC9DB-ACD8-4D64-BEAC-D5BC553E06AB}" srcOrd="2" destOrd="0" parTransId="{0ECD34D7-8746-4732-9912-A43D9E40099E}" sibTransId="{8D0B5872-1CED-4A67-A16E-92D50DA73AB3}"/>
    <dgm:cxn modelId="{FF5C5B18-19AF-49B2-8768-C223658049E1}" type="presParOf" srcId="{E0B205CA-B007-4114-A0A3-1C7FBC537819}" destId="{762707E4-59C3-4B64-A480-ED2C5D26AD04}" srcOrd="0" destOrd="0" presId="urn:microsoft.com/office/officeart/2005/8/layout/chevron2"/>
    <dgm:cxn modelId="{2CD5D279-E65D-4B7B-ABEE-00453AAEE2A5}" type="presParOf" srcId="{762707E4-59C3-4B64-A480-ED2C5D26AD04}" destId="{4448A3F5-5CE0-42EC-B626-D98D9174A545}" srcOrd="0" destOrd="0" presId="urn:microsoft.com/office/officeart/2005/8/layout/chevron2"/>
    <dgm:cxn modelId="{BA9533B4-ECB1-43DF-B920-E6A98B8D481A}" type="presParOf" srcId="{762707E4-59C3-4B64-A480-ED2C5D26AD04}" destId="{6922367A-BD10-4C0E-8785-AA46029723E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77DD07F5-9504-41D2-A97D-FDA2499118AA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F9BB5DCF-75AF-4C3D-9FE5-6BC0E8F7C90A}">
      <dgm:prSet custT="1"/>
      <dgm:spPr/>
      <dgm:t>
        <a:bodyPr/>
        <a:lstStyle/>
        <a:p>
          <a:r>
            <a:rPr lang="pl-PL" sz="1400" dirty="0" smtClean="0">
              <a:solidFill>
                <a:schemeClr val="tx1"/>
              </a:solidFill>
            </a:rPr>
            <a:t>Kompleksowe wsparcie </a:t>
          </a:r>
          <a:r>
            <a:rPr lang="pl-PL" sz="1400" u="sng" dirty="0" smtClean="0">
              <a:solidFill>
                <a:schemeClr val="tx1"/>
              </a:solidFill>
            </a:rPr>
            <a:t>nowych</a:t>
          </a:r>
          <a:r>
            <a:rPr lang="pl-PL" sz="1400" dirty="0" smtClean="0">
              <a:solidFill>
                <a:schemeClr val="tx1"/>
              </a:solidFill>
            </a:rPr>
            <a:t> uczestników WTZ</a:t>
          </a:r>
          <a:endParaRPr lang="pl-PL" sz="1400" dirty="0">
            <a:solidFill>
              <a:schemeClr val="tx1"/>
            </a:solidFill>
          </a:endParaRPr>
        </a:p>
      </dgm:t>
    </dgm:pt>
    <dgm:pt modelId="{C71DDC2F-6090-4E25-B681-BD9A503AEAD8}" type="parTrans" cxnId="{DA4BDB9D-6F00-44DB-9B55-EC68662C41BD}">
      <dgm:prSet/>
      <dgm:spPr/>
      <dgm:t>
        <a:bodyPr/>
        <a:lstStyle/>
        <a:p>
          <a:endParaRPr lang="pl-PL"/>
        </a:p>
      </dgm:t>
    </dgm:pt>
    <dgm:pt modelId="{5A881FFA-2A87-4982-B3DA-79E943489056}" type="sibTrans" cxnId="{DA4BDB9D-6F00-44DB-9B55-EC68662C41BD}">
      <dgm:prSet/>
      <dgm:spPr/>
      <dgm:t>
        <a:bodyPr/>
        <a:lstStyle/>
        <a:p>
          <a:endParaRPr lang="pl-PL"/>
        </a:p>
      </dgm:t>
    </dgm:pt>
    <dgm:pt modelId="{663DED7D-F6B9-4BC7-B915-69E15E706F8B}">
      <dgm:prSet custT="1"/>
      <dgm:spPr/>
      <dgm:t>
        <a:bodyPr/>
        <a:lstStyle/>
        <a:p>
          <a:r>
            <a:rPr lang="pl-PL" sz="1100" dirty="0" smtClean="0">
              <a:solidFill>
                <a:schemeClr val="tx1"/>
              </a:solidFill>
            </a:rPr>
            <a:t>Wsparcie nową ofertą </a:t>
          </a:r>
          <a:r>
            <a:rPr lang="pl-PL" sz="1100" u="sng" dirty="0" smtClean="0">
              <a:solidFill>
                <a:schemeClr val="tx1"/>
              </a:solidFill>
            </a:rPr>
            <a:t>obecnych</a:t>
          </a:r>
          <a:r>
            <a:rPr lang="pl-PL" sz="1100" dirty="0" smtClean="0">
              <a:solidFill>
                <a:schemeClr val="tx1"/>
              </a:solidFill>
            </a:rPr>
            <a:t> uczestników WTZ z obligatoryjnym przygotowanie do podjęcia zatrudnienia, uzyskanie lub utrzymanie zatrudnienia, w tym: </a:t>
          </a:r>
          <a:endParaRPr lang="pl-PL" sz="1100" b="1" dirty="0" smtClean="0">
            <a:solidFill>
              <a:schemeClr val="tx1"/>
            </a:solidFill>
          </a:endParaRPr>
        </a:p>
        <a:p>
          <a:r>
            <a:rPr lang="pl-PL" sz="1100" dirty="0" smtClean="0">
              <a:solidFill>
                <a:schemeClr val="tx1"/>
              </a:solidFill>
            </a:rPr>
            <a:t>asystent osoby niepełnosprawnej, trenera pracy, praktyki lub staże dla uczestników. </a:t>
          </a:r>
          <a:endParaRPr lang="pl-PL" sz="1100" dirty="0">
            <a:solidFill>
              <a:schemeClr val="tx1"/>
            </a:solidFill>
          </a:endParaRPr>
        </a:p>
      </dgm:t>
    </dgm:pt>
    <dgm:pt modelId="{E7B3782F-A252-48EF-83FD-6F3970FCDA0B}" type="parTrans" cxnId="{8711D8C3-B474-4960-AA45-5DFA6EEAE6A0}">
      <dgm:prSet/>
      <dgm:spPr/>
      <dgm:t>
        <a:bodyPr/>
        <a:lstStyle/>
        <a:p>
          <a:endParaRPr lang="pl-PL"/>
        </a:p>
      </dgm:t>
    </dgm:pt>
    <dgm:pt modelId="{14F81B28-2800-4534-BB04-31E170389F39}" type="sibTrans" cxnId="{8711D8C3-B474-4960-AA45-5DFA6EEAE6A0}">
      <dgm:prSet/>
      <dgm:spPr/>
      <dgm:t>
        <a:bodyPr/>
        <a:lstStyle/>
        <a:p>
          <a:endParaRPr lang="pl-PL"/>
        </a:p>
      </dgm:t>
    </dgm:pt>
    <dgm:pt modelId="{5EDC57EC-00BF-49D5-BEB9-D1FBDFA8B18F}" type="pres">
      <dgm:prSet presAssocID="{77DD07F5-9504-41D2-A97D-FDA2499118AA}" presName="compositeShape" presStyleCnt="0">
        <dgm:presLayoutVars>
          <dgm:chMax val="2"/>
          <dgm:dir/>
          <dgm:resizeHandles val="exact"/>
        </dgm:presLayoutVars>
      </dgm:prSet>
      <dgm:spPr/>
    </dgm:pt>
    <dgm:pt modelId="{2802891F-2BCC-40BC-A59E-706C32B68F27}" type="pres">
      <dgm:prSet presAssocID="{77DD07F5-9504-41D2-A97D-FDA2499118AA}" presName="ribbon" presStyleLbl="node1" presStyleIdx="0" presStyleCnt="1" custScaleX="158204" custLinFactNeighborX="-980" custLinFactNeighborY="408"/>
      <dgm:spPr/>
    </dgm:pt>
    <dgm:pt modelId="{5749A40B-53BC-4318-BE4C-39711E69F371}" type="pres">
      <dgm:prSet presAssocID="{77DD07F5-9504-41D2-A97D-FDA2499118AA}" presName="leftArrowText" presStyleLbl="node1" presStyleIdx="0" presStyleCnt="1" custScaleX="156525" custLinFactNeighborX="-39580" custLinFactNeighborY="-1666">
        <dgm:presLayoutVars>
          <dgm:chMax val="0"/>
          <dgm:bulletEnabled val="1"/>
        </dgm:presLayoutVars>
      </dgm:prSet>
      <dgm:spPr/>
    </dgm:pt>
    <dgm:pt modelId="{FDEFFE29-3C6D-4D8B-B07F-87D0942A64B4}" type="pres">
      <dgm:prSet presAssocID="{77DD07F5-9504-41D2-A97D-FDA2499118AA}" presName="rightArrowText" presStyleLbl="node1" presStyleIdx="0" presStyleCnt="1" custScaleX="178388" custLinFactNeighborX="28885" custLinFactNeighborY="83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90F9745D-66D5-4885-AE8F-0770C8B2CA58}" type="presOf" srcId="{F9BB5DCF-75AF-4C3D-9FE5-6BC0E8F7C90A}" destId="{5749A40B-53BC-4318-BE4C-39711E69F371}" srcOrd="0" destOrd="0" presId="urn:microsoft.com/office/officeart/2005/8/layout/arrow6"/>
    <dgm:cxn modelId="{DA4BDB9D-6F00-44DB-9B55-EC68662C41BD}" srcId="{77DD07F5-9504-41D2-A97D-FDA2499118AA}" destId="{F9BB5DCF-75AF-4C3D-9FE5-6BC0E8F7C90A}" srcOrd="0" destOrd="0" parTransId="{C71DDC2F-6090-4E25-B681-BD9A503AEAD8}" sibTransId="{5A881FFA-2A87-4982-B3DA-79E943489056}"/>
    <dgm:cxn modelId="{3E0F15CC-2F18-4864-99A5-E3AE66121836}" type="presOf" srcId="{77DD07F5-9504-41D2-A97D-FDA2499118AA}" destId="{5EDC57EC-00BF-49D5-BEB9-D1FBDFA8B18F}" srcOrd="0" destOrd="0" presId="urn:microsoft.com/office/officeart/2005/8/layout/arrow6"/>
    <dgm:cxn modelId="{8711D8C3-B474-4960-AA45-5DFA6EEAE6A0}" srcId="{77DD07F5-9504-41D2-A97D-FDA2499118AA}" destId="{663DED7D-F6B9-4BC7-B915-69E15E706F8B}" srcOrd="1" destOrd="0" parTransId="{E7B3782F-A252-48EF-83FD-6F3970FCDA0B}" sibTransId="{14F81B28-2800-4534-BB04-31E170389F39}"/>
    <dgm:cxn modelId="{611BDB79-E44E-4253-909B-1747965FF6D5}" type="presOf" srcId="{663DED7D-F6B9-4BC7-B915-69E15E706F8B}" destId="{FDEFFE29-3C6D-4D8B-B07F-87D0942A64B4}" srcOrd="0" destOrd="0" presId="urn:microsoft.com/office/officeart/2005/8/layout/arrow6"/>
    <dgm:cxn modelId="{F4E5E000-CE5C-43AA-8BA3-C0E3DDB64FCF}" type="presParOf" srcId="{5EDC57EC-00BF-49D5-BEB9-D1FBDFA8B18F}" destId="{2802891F-2BCC-40BC-A59E-706C32B68F27}" srcOrd="0" destOrd="0" presId="urn:microsoft.com/office/officeart/2005/8/layout/arrow6"/>
    <dgm:cxn modelId="{92FE2A40-E29E-4790-95ED-B5011D9E3D89}" type="presParOf" srcId="{5EDC57EC-00BF-49D5-BEB9-D1FBDFA8B18F}" destId="{5749A40B-53BC-4318-BE4C-39711E69F371}" srcOrd="1" destOrd="0" presId="urn:microsoft.com/office/officeart/2005/8/layout/arrow6"/>
    <dgm:cxn modelId="{D0CB075F-8BC6-473C-B037-932CDB8AC5B0}" type="presParOf" srcId="{5EDC57EC-00BF-49D5-BEB9-D1FBDFA8B18F}" destId="{FDEFFE29-3C6D-4D8B-B07F-87D0942A64B4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4962EB39-309B-4415-9066-67DFC5ADEE02}" type="doc">
      <dgm:prSet loTypeId="urn:microsoft.com/office/officeart/2005/8/layout/hList6" loCatId="list" qsTypeId="urn:microsoft.com/office/officeart/2005/8/quickstyle/3d3" qsCatId="3D" csTypeId="urn:microsoft.com/office/officeart/2005/8/colors/accent4_2" csCatId="accent4" phldr="1"/>
      <dgm:spPr/>
      <dgm:t>
        <a:bodyPr/>
        <a:lstStyle/>
        <a:p>
          <a:endParaRPr lang="pl-PL"/>
        </a:p>
      </dgm:t>
    </dgm:pt>
    <dgm:pt modelId="{CC8207E1-BD74-4EBE-881C-C855B82A6606}">
      <dgm:prSet/>
      <dgm:spPr/>
      <dgm:t>
        <a:bodyPr/>
        <a:lstStyle/>
        <a:p>
          <a:r>
            <a:rPr lang="pl-PL" b="1">
              <a:solidFill>
                <a:schemeClr val="tx1"/>
              </a:solidFill>
            </a:rPr>
            <a:t>Wskaźniki</a:t>
          </a:r>
          <a:endParaRPr lang="pl-PL" b="1" dirty="0">
            <a:solidFill>
              <a:schemeClr val="tx1"/>
            </a:solidFill>
          </a:endParaRPr>
        </a:p>
      </dgm:t>
    </dgm:pt>
    <dgm:pt modelId="{BD340680-B2CE-4DB0-8E17-502ADE72E714}" type="parTrans" cxnId="{F6BDA6C8-F891-4816-9396-BC178D1A4522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CA786765-B3FE-4D72-AD76-EF58A17F9D2F}" type="sibTrans" cxnId="{F6BDA6C8-F891-4816-9396-BC178D1A4522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0497BB17-C36C-4CE3-AA37-CC7C1287E168}">
      <dgm:prSet/>
      <dgm:spPr/>
      <dgm:t>
        <a:bodyPr/>
        <a:lstStyle/>
        <a:p>
          <a:r>
            <a:rPr lang="pl-PL" dirty="0">
              <a:solidFill>
                <a:schemeClr val="tx1"/>
              </a:solidFill>
            </a:rPr>
            <a:t>źródła danych</a:t>
          </a:r>
        </a:p>
      </dgm:t>
    </dgm:pt>
    <dgm:pt modelId="{0E633114-1B29-4528-904B-0AB6E595232C}" type="parTrans" cxnId="{0ADC092C-45AE-4686-A250-3F9B83D7C74A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EA073D9D-02FF-426C-9667-5766F6D5AF3C}" type="sibTrans" cxnId="{0ADC092C-45AE-4686-A250-3F9B83D7C74A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B0E5AB56-8054-4EE6-A18B-7CEC9FB2EFCC}">
      <dgm:prSet/>
      <dgm:spPr/>
      <dgm:t>
        <a:bodyPr/>
        <a:lstStyle/>
        <a:p>
          <a:r>
            <a:rPr lang="pl-PL" b="1" dirty="0">
              <a:solidFill>
                <a:schemeClr val="tx1"/>
              </a:solidFill>
            </a:rPr>
            <a:t>Grupa docelowa</a:t>
          </a:r>
        </a:p>
      </dgm:t>
    </dgm:pt>
    <dgm:pt modelId="{6BE7098B-099B-4E39-BBC0-0DD46C069798}" type="parTrans" cxnId="{4590063D-D472-46AE-807A-1B035DDAF62B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DAE9D8F9-2D77-49E1-BCB4-3757145A1553}" type="sibTrans" cxnId="{4590063D-D472-46AE-807A-1B035DDAF62B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8D4EAFBB-0CC9-4458-8E60-8267F35C5072}">
      <dgm:prSet/>
      <dgm:spPr/>
      <dgm:t>
        <a:bodyPr/>
        <a:lstStyle/>
        <a:p>
          <a:r>
            <a:rPr lang="pl-PL">
              <a:solidFill>
                <a:schemeClr val="tx1"/>
              </a:solidFill>
            </a:rPr>
            <a:t>precyzyjne wskazanie grupy</a:t>
          </a:r>
          <a:endParaRPr lang="pl-PL" dirty="0">
            <a:solidFill>
              <a:schemeClr val="tx1"/>
            </a:solidFill>
          </a:endParaRPr>
        </a:p>
      </dgm:t>
    </dgm:pt>
    <dgm:pt modelId="{C9906C0C-99A6-46DB-8CEE-0764353398F9}" type="parTrans" cxnId="{B3C71873-13F1-4CEA-AF85-6EAF45D2CA92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1D16FB95-53F9-4A93-9127-F40AF3F326CE}" type="sibTrans" cxnId="{B3C71873-13F1-4CEA-AF85-6EAF45D2CA92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CBFF7281-5BFF-47F7-8ED5-C63CF73C8DE2}">
      <dgm:prSet/>
      <dgm:spPr/>
      <dgm:t>
        <a:bodyPr/>
        <a:lstStyle/>
        <a:p>
          <a:r>
            <a:rPr lang="pl-PL" b="1">
              <a:solidFill>
                <a:schemeClr val="tx1"/>
              </a:solidFill>
            </a:rPr>
            <a:t>Zadania merytoryczne</a:t>
          </a:r>
          <a:endParaRPr lang="pl-PL" b="1" dirty="0">
            <a:solidFill>
              <a:schemeClr val="tx1"/>
            </a:solidFill>
          </a:endParaRPr>
        </a:p>
      </dgm:t>
    </dgm:pt>
    <dgm:pt modelId="{B9A8281D-4C67-4B7E-AC5E-67322C5F53E6}" type="parTrans" cxnId="{AB56C493-CA72-40CD-84F9-538BACE04069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CD571A94-8FE9-4072-BFA6-E6A9A6321EDF}" type="sibTrans" cxnId="{AB56C493-CA72-40CD-84F9-538BACE04069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CBBF943D-BE19-440D-A4EF-4A48C4733584}">
      <dgm:prSet/>
      <dgm:spPr/>
      <dgm:t>
        <a:bodyPr/>
        <a:lstStyle/>
        <a:p>
          <a:r>
            <a:rPr lang="pl-PL">
              <a:solidFill>
                <a:schemeClr val="tx1"/>
              </a:solidFill>
            </a:rPr>
            <a:t>liczba zadań</a:t>
          </a:r>
          <a:endParaRPr lang="pl-PL" dirty="0">
            <a:solidFill>
              <a:schemeClr val="tx1"/>
            </a:solidFill>
          </a:endParaRPr>
        </a:p>
      </dgm:t>
    </dgm:pt>
    <dgm:pt modelId="{492068AA-BFA0-4686-AFA3-7789EEFE5505}" type="parTrans" cxnId="{00105A4C-9D8F-4D0C-9D59-CEDC015F9EDA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D63E000E-CD24-4F90-830E-083A9CBA8A60}" type="sibTrans" cxnId="{00105A4C-9D8F-4D0C-9D59-CEDC015F9EDA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7FE0FF7E-4DD2-477D-890B-13B775253E24}">
      <dgm:prSet/>
      <dgm:spPr/>
      <dgm:t>
        <a:bodyPr/>
        <a:lstStyle/>
        <a:p>
          <a:r>
            <a:rPr lang="pl-PL">
              <a:solidFill>
                <a:schemeClr val="tx1"/>
              </a:solidFill>
            </a:rPr>
            <a:t>wartość docelowa</a:t>
          </a:r>
          <a:endParaRPr lang="pl-PL" dirty="0">
            <a:solidFill>
              <a:schemeClr val="tx1"/>
            </a:solidFill>
          </a:endParaRPr>
        </a:p>
      </dgm:t>
    </dgm:pt>
    <dgm:pt modelId="{00B5DB96-D6DD-44D8-92F4-8A079D63B588}" type="parTrans" cxnId="{CE7E5935-8E6F-416A-BBC6-7EA478AF3D01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EC2EF2B1-39B6-40EF-8192-BDADA2E5CEEC}" type="sibTrans" cxnId="{CE7E5935-8E6F-416A-BBC6-7EA478AF3D01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39D58D18-A405-42F6-9B28-8A1333CAEC7C}">
      <dgm:prSet/>
      <dgm:spPr/>
      <dgm:t>
        <a:bodyPr/>
        <a:lstStyle/>
        <a:p>
          <a:r>
            <a:rPr lang="pl-PL">
              <a:solidFill>
                <a:schemeClr val="tx1"/>
              </a:solidFill>
            </a:rPr>
            <a:t>sposób pomiaru</a:t>
          </a:r>
          <a:endParaRPr lang="pl-PL" dirty="0">
            <a:solidFill>
              <a:schemeClr val="tx1"/>
            </a:solidFill>
          </a:endParaRPr>
        </a:p>
      </dgm:t>
    </dgm:pt>
    <dgm:pt modelId="{5D9B4A7E-6190-448B-B670-7A1790434DA1}" type="parTrans" cxnId="{9687A05E-1E93-4706-ADFF-08865B3B925C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18CAFBA8-AFD6-4717-9414-3C2E37269187}" type="sibTrans" cxnId="{9687A05E-1E93-4706-ADFF-08865B3B925C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D7F0427D-DF63-4056-8BF3-344DE446A4D5}">
      <dgm:prSet/>
      <dgm:spPr/>
      <dgm:t>
        <a:bodyPr/>
        <a:lstStyle/>
        <a:p>
          <a:endParaRPr lang="pl-PL" dirty="0">
            <a:solidFill>
              <a:schemeClr val="tx1"/>
            </a:solidFill>
          </a:endParaRPr>
        </a:p>
      </dgm:t>
    </dgm:pt>
    <dgm:pt modelId="{BE5FA984-0532-4D44-931D-6DA809D5CCD6}" type="parTrans" cxnId="{61E2FB64-F681-4261-8DF0-D3580AD885A5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210859C7-3B47-4392-9F3F-26B174B93FB1}" type="sibTrans" cxnId="{61E2FB64-F681-4261-8DF0-D3580AD885A5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550403AF-3411-4756-8E1F-B10D88A5E097}">
      <dgm:prSet/>
      <dgm:spPr/>
      <dgm:t>
        <a:bodyPr/>
        <a:lstStyle/>
        <a:p>
          <a:r>
            <a:rPr lang="pl-PL" dirty="0">
              <a:solidFill>
                <a:schemeClr val="tx1"/>
              </a:solidFill>
            </a:rPr>
            <a:t>spójność w zakresie liczebności grupy docelowej</a:t>
          </a:r>
        </a:p>
      </dgm:t>
    </dgm:pt>
    <dgm:pt modelId="{DDD13C4B-1E28-461B-9B67-BB62A02033DB}" type="parTrans" cxnId="{97EDDC05-8196-45A8-B556-882A1EAEFBF7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32805E00-4768-418F-B846-44B0D87C0A31}" type="sibTrans" cxnId="{97EDDC05-8196-45A8-B556-882A1EAEFBF7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1438788E-187E-420B-A348-F73CCC618765}">
      <dgm:prSet/>
      <dgm:spPr/>
      <dgm:t>
        <a:bodyPr/>
        <a:lstStyle/>
        <a:p>
          <a:r>
            <a:rPr lang="pl-PL">
              <a:solidFill>
                <a:schemeClr val="tx1"/>
              </a:solidFill>
            </a:rPr>
            <a:t>sposób ujmowania otoczenia</a:t>
          </a:r>
          <a:endParaRPr lang="pl-PL" dirty="0">
            <a:solidFill>
              <a:schemeClr val="tx1"/>
            </a:solidFill>
          </a:endParaRPr>
        </a:p>
      </dgm:t>
    </dgm:pt>
    <dgm:pt modelId="{8E94351C-487F-4C70-978A-C00C9C3F969D}" type="parTrans" cxnId="{5407BA80-40AD-4C14-A5B6-E725FC5A5720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6DFA1A99-7780-4FCE-BAD6-7D3D1CCD0F57}" type="sibTrans" cxnId="{5407BA80-40AD-4C14-A5B6-E725FC5A5720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3F87D49A-0F60-4631-9744-95FBD0837CEC}">
      <dgm:prSet/>
      <dgm:spPr/>
      <dgm:t>
        <a:bodyPr/>
        <a:lstStyle/>
        <a:p>
          <a:r>
            <a:rPr lang="pl-PL">
              <a:solidFill>
                <a:schemeClr val="tx1"/>
              </a:solidFill>
            </a:rPr>
            <a:t>precyzyjne kryteria rekrutacji</a:t>
          </a:r>
          <a:endParaRPr lang="pl-PL" dirty="0">
            <a:solidFill>
              <a:schemeClr val="tx1"/>
            </a:solidFill>
          </a:endParaRPr>
        </a:p>
      </dgm:t>
    </dgm:pt>
    <dgm:pt modelId="{DA7B4A42-CF89-4387-979C-873B6AD49E45}" type="parTrans" cxnId="{15C1AA1A-D786-457B-80CE-B59A220A7300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40FB8A2B-D713-4FC9-8FAE-ADD9547C5A61}" type="sibTrans" cxnId="{15C1AA1A-D786-457B-80CE-B59A220A7300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6A735581-0F95-4119-918B-4497C0B7E7A0}">
      <dgm:prSet/>
      <dgm:spPr/>
      <dgm:t>
        <a:bodyPr/>
        <a:lstStyle/>
        <a:p>
          <a:r>
            <a:rPr lang="pl-PL" dirty="0">
              <a:solidFill>
                <a:schemeClr val="tx1"/>
              </a:solidFill>
            </a:rPr>
            <a:t>poziom szczegółowości opisu</a:t>
          </a:r>
        </a:p>
      </dgm:t>
    </dgm:pt>
    <dgm:pt modelId="{C779DE70-B77F-4B86-86DA-070C98674E86}" type="parTrans" cxnId="{0714AE48-459D-48D7-9226-E0263999D941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D7A1712B-D62A-4D75-884B-B54630BFC5B7}" type="sibTrans" cxnId="{0714AE48-459D-48D7-9226-E0263999D941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84A05679-340A-4EBD-9B27-D34CE8AF8C40}">
      <dgm:prSet/>
      <dgm:spPr/>
      <dgm:t>
        <a:bodyPr/>
        <a:lstStyle/>
        <a:p>
          <a:r>
            <a:rPr lang="pl-PL" dirty="0">
              <a:solidFill>
                <a:schemeClr val="tx1"/>
              </a:solidFill>
            </a:rPr>
            <a:t>odniesienia do Regulaminu</a:t>
          </a:r>
        </a:p>
      </dgm:t>
    </dgm:pt>
    <dgm:pt modelId="{DAD9892B-7E7F-438C-B619-6760DF3DB01D}" type="parTrans" cxnId="{E53E9074-F1D7-49CC-A10B-E257B9C215F2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FFF88453-E41C-44E8-B831-DC6C4F2B707D}" type="sibTrans" cxnId="{E53E9074-F1D7-49CC-A10B-E257B9C215F2}">
      <dgm:prSet/>
      <dgm:spPr/>
      <dgm:t>
        <a:bodyPr/>
        <a:lstStyle/>
        <a:p>
          <a:endParaRPr lang="pl-PL">
            <a:solidFill>
              <a:schemeClr val="tx1"/>
            </a:solidFill>
          </a:endParaRPr>
        </a:p>
      </dgm:t>
    </dgm:pt>
    <dgm:pt modelId="{A6CAA41D-1E2E-4EC2-A80E-248C024FBFAA}">
      <dgm:prSet/>
      <dgm:spPr/>
      <dgm:t>
        <a:bodyPr/>
        <a:lstStyle/>
        <a:p>
          <a:r>
            <a:rPr lang="pl-PL" b="1" dirty="0" smtClean="0">
              <a:solidFill>
                <a:schemeClr val="tx1"/>
              </a:solidFill>
            </a:rPr>
            <a:t>Wartość projektu </a:t>
          </a:r>
          <a:endParaRPr lang="pl-PL" b="1" dirty="0">
            <a:solidFill>
              <a:schemeClr val="tx1"/>
            </a:solidFill>
          </a:endParaRPr>
        </a:p>
      </dgm:t>
    </dgm:pt>
    <dgm:pt modelId="{1E283F11-2813-4B93-BCA9-AC0C3A5DC04F}" type="parTrans" cxnId="{E4352EA6-E365-44A5-B976-49B7AB36F0E9}">
      <dgm:prSet/>
      <dgm:spPr/>
      <dgm:t>
        <a:bodyPr/>
        <a:lstStyle/>
        <a:p>
          <a:endParaRPr lang="pl-PL"/>
        </a:p>
      </dgm:t>
    </dgm:pt>
    <dgm:pt modelId="{E5149A35-0EBA-4C88-B3E6-3C853E285113}" type="sibTrans" cxnId="{E4352EA6-E365-44A5-B976-49B7AB36F0E9}">
      <dgm:prSet/>
      <dgm:spPr/>
      <dgm:t>
        <a:bodyPr/>
        <a:lstStyle/>
        <a:p>
          <a:endParaRPr lang="pl-PL"/>
        </a:p>
      </dgm:t>
    </dgm:pt>
    <dgm:pt modelId="{F6D5EDA3-8F48-45CE-864A-4CC0F8AEAA5B}">
      <dgm:prSet custScaleY="120849"/>
      <dgm:spPr/>
      <dgm:t>
        <a:bodyPr/>
        <a:lstStyle/>
        <a:p>
          <a:r>
            <a:rPr lang="pl-PL" dirty="0" smtClean="0">
              <a:solidFill>
                <a:schemeClr val="tx1"/>
              </a:solidFill>
            </a:rPr>
            <a:t>wartość wkładu publicznego  </a:t>
          </a:r>
          <a:r>
            <a:rPr lang="pl-PL" b="1" dirty="0" smtClean="0">
              <a:solidFill>
                <a:schemeClr val="tx1"/>
              </a:solidFill>
            </a:rPr>
            <a:t>nie przekracza </a:t>
          </a:r>
          <a:r>
            <a:rPr lang="pl-PL" b="0" dirty="0" smtClean="0">
              <a:solidFill>
                <a:schemeClr val="tx1"/>
              </a:solidFill>
            </a:rPr>
            <a:t>wyrażonej w zł równowartości 100 000 Euro = </a:t>
          </a:r>
          <a:r>
            <a:rPr lang="pl-PL" b="1" dirty="0" smtClean="0">
              <a:solidFill>
                <a:schemeClr val="tx1"/>
              </a:solidFill>
            </a:rPr>
            <a:t>416 700,00zł</a:t>
          </a:r>
          <a:r>
            <a:rPr lang="pl-PL" dirty="0" smtClean="0">
              <a:solidFill>
                <a:schemeClr val="tx1"/>
              </a:solidFill>
            </a:rPr>
            <a:t>, </a:t>
          </a:r>
          <a:r>
            <a:rPr lang="x-none" dirty="0" smtClean="0">
              <a:solidFill>
                <a:schemeClr val="tx1"/>
              </a:solidFill>
            </a:rPr>
            <a:t> </a:t>
          </a:r>
          <a:r>
            <a:rPr lang="pl-PL" b="0" dirty="0" smtClean="0">
              <a:solidFill>
                <a:schemeClr val="tx1"/>
              </a:solidFill>
            </a:rPr>
            <a:t>obligatoryjne jest rozliczanie kosztów bezpośrednich w oparciu o </a:t>
          </a:r>
          <a:r>
            <a:rPr lang="pl-PL" b="1" dirty="0" smtClean="0">
              <a:solidFill>
                <a:schemeClr val="tx1"/>
              </a:solidFill>
            </a:rPr>
            <a:t>kwoty ryczałtowe</a:t>
          </a:r>
          <a:endParaRPr lang="pl-PL" dirty="0">
            <a:solidFill>
              <a:schemeClr val="tx1"/>
            </a:solidFill>
          </a:endParaRPr>
        </a:p>
      </dgm:t>
    </dgm:pt>
    <dgm:pt modelId="{2122C3F3-E722-4C1D-8EC8-54FB94CD2BD3}" type="parTrans" cxnId="{EC565B7B-03C1-4BE4-AB35-D504DCDACA51}">
      <dgm:prSet/>
      <dgm:spPr/>
      <dgm:t>
        <a:bodyPr/>
        <a:lstStyle/>
        <a:p>
          <a:endParaRPr lang="pl-PL"/>
        </a:p>
      </dgm:t>
    </dgm:pt>
    <dgm:pt modelId="{DCEB0D64-251E-4012-AD8E-B166356DD870}" type="sibTrans" cxnId="{EC565B7B-03C1-4BE4-AB35-D504DCDACA51}">
      <dgm:prSet/>
      <dgm:spPr/>
      <dgm:t>
        <a:bodyPr/>
        <a:lstStyle/>
        <a:p>
          <a:endParaRPr lang="pl-PL"/>
        </a:p>
      </dgm:t>
    </dgm:pt>
    <dgm:pt modelId="{138D38DD-D4C4-4963-AD65-DCBD1D00EC14}">
      <dgm:prSet/>
      <dgm:spPr/>
      <dgm:t>
        <a:bodyPr/>
        <a:lstStyle/>
        <a:p>
          <a:r>
            <a:rPr lang="pl-PL" b="1" dirty="0" smtClean="0">
              <a:solidFill>
                <a:schemeClr val="tx1"/>
              </a:solidFill>
            </a:rPr>
            <a:t>to nie podlega negocjacjom</a:t>
          </a:r>
          <a:endParaRPr lang="pl-PL" dirty="0">
            <a:solidFill>
              <a:schemeClr val="tx1"/>
            </a:solidFill>
          </a:endParaRPr>
        </a:p>
      </dgm:t>
    </dgm:pt>
    <dgm:pt modelId="{40CE849F-F9EA-453C-8225-D17C5B0B3D4A}" type="parTrans" cxnId="{36F178D0-8F08-48AC-98BC-030EAC9DEDAB}">
      <dgm:prSet/>
      <dgm:spPr/>
      <dgm:t>
        <a:bodyPr/>
        <a:lstStyle/>
        <a:p>
          <a:endParaRPr lang="pl-PL"/>
        </a:p>
      </dgm:t>
    </dgm:pt>
    <dgm:pt modelId="{0979E537-A9DB-4C26-BC08-1FB71EF625F7}" type="sibTrans" cxnId="{36F178D0-8F08-48AC-98BC-030EAC9DEDAB}">
      <dgm:prSet/>
      <dgm:spPr/>
      <dgm:t>
        <a:bodyPr/>
        <a:lstStyle/>
        <a:p>
          <a:endParaRPr lang="pl-PL"/>
        </a:p>
      </dgm:t>
    </dgm:pt>
    <dgm:pt modelId="{54BF37A9-D8A5-42B8-8AF2-A23BC8D12DC2}" type="pres">
      <dgm:prSet presAssocID="{4962EB39-309B-4415-9066-67DFC5ADEE0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A9F861DD-D0DC-4E95-90C8-E65B3367F769}" type="pres">
      <dgm:prSet presAssocID="{CC8207E1-BD74-4EBE-881C-C855B82A660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8CCFEEB-ED30-4D2B-8996-CC6A3F19F64E}" type="pres">
      <dgm:prSet presAssocID="{CA786765-B3FE-4D72-AD76-EF58A17F9D2F}" presName="sibTrans" presStyleCnt="0"/>
      <dgm:spPr/>
    </dgm:pt>
    <dgm:pt modelId="{4CD995EC-9BBF-4110-8DA4-70EEE4FC1D6E}" type="pres">
      <dgm:prSet presAssocID="{B0E5AB56-8054-4EE6-A18B-7CEC9FB2EFC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39E327E-9D04-46FE-B0E3-D2C6865734B5}" type="pres">
      <dgm:prSet presAssocID="{DAE9D8F9-2D77-49E1-BCB4-3757145A1553}" presName="sibTrans" presStyleCnt="0"/>
      <dgm:spPr/>
    </dgm:pt>
    <dgm:pt modelId="{BAD010C6-551F-42D2-8881-3C172C0A2285}" type="pres">
      <dgm:prSet presAssocID="{CBFF7281-5BFF-47F7-8ED5-C63CF73C8DE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3F6BCEE-908A-4338-B9D2-24BA2848291F}" type="pres">
      <dgm:prSet presAssocID="{CD571A94-8FE9-4072-BFA6-E6A9A6321EDF}" presName="sibTrans" presStyleCnt="0"/>
      <dgm:spPr/>
    </dgm:pt>
    <dgm:pt modelId="{45CFE6F8-449F-447F-A932-9EA33C54D3E5}" type="pres">
      <dgm:prSet presAssocID="{A6CAA41D-1E2E-4EC2-A80E-248C024FBFAA}" presName="node" presStyleLbl="node1" presStyleIdx="3" presStyleCnt="4" custScaleY="120849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C6DFCCC6-CD6A-45A1-B538-9EE19EAC102D}" type="presOf" srcId="{550403AF-3411-4756-8E1F-B10D88A5E097}" destId="{4CD995EC-9BBF-4110-8DA4-70EEE4FC1D6E}" srcOrd="0" destOrd="2" presId="urn:microsoft.com/office/officeart/2005/8/layout/hList6"/>
    <dgm:cxn modelId="{00105A4C-9D8F-4D0C-9D59-CEDC015F9EDA}" srcId="{CBFF7281-5BFF-47F7-8ED5-C63CF73C8DE2}" destId="{CBBF943D-BE19-440D-A4EF-4A48C4733584}" srcOrd="0" destOrd="0" parTransId="{492068AA-BFA0-4686-AFA3-7789EEFE5505}" sibTransId="{D63E000E-CD24-4F90-830E-083A9CBA8A60}"/>
    <dgm:cxn modelId="{DE17F8CE-405E-422D-AF4D-4111C59AF42F}" type="presOf" srcId="{CBBF943D-BE19-440D-A4EF-4A48C4733584}" destId="{BAD010C6-551F-42D2-8881-3C172C0A2285}" srcOrd="0" destOrd="1" presId="urn:microsoft.com/office/officeart/2005/8/layout/hList6"/>
    <dgm:cxn modelId="{0714AE48-459D-48D7-9226-E0263999D941}" srcId="{CBFF7281-5BFF-47F7-8ED5-C63CF73C8DE2}" destId="{6A735581-0F95-4119-918B-4497C0B7E7A0}" srcOrd="1" destOrd="0" parTransId="{C779DE70-B77F-4B86-86DA-070C98674E86}" sibTransId="{D7A1712B-D62A-4D75-884B-B54630BFC5B7}"/>
    <dgm:cxn modelId="{E53E9074-F1D7-49CC-A10B-E257B9C215F2}" srcId="{CBFF7281-5BFF-47F7-8ED5-C63CF73C8DE2}" destId="{84A05679-340A-4EBD-9B27-D34CE8AF8C40}" srcOrd="2" destOrd="0" parTransId="{DAD9892B-7E7F-438C-B619-6760DF3DB01D}" sibTransId="{FFF88453-E41C-44E8-B831-DC6C4F2B707D}"/>
    <dgm:cxn modelId="{A8E94CBA-5B5F-49CE-857E-2988FF248A70}" type="presOf" srcId="{84A05679-340A-4EBD-9B27-D34CE8AF8C40}" destId="{BAD010C6-551F-42D2-8881-3C172C0A2285}" srcOrd="0" destOrd="3" presId="urn:microsoft.com/office/officeart/2005/8/layout/hList6"/>
    <dgm:cxn modelId="{0ADC092C-45AE-4686-A250-3F9B83D7C74A}" srcId="{CC8207E1-BD74-4EBE-881C-C855B82A6606}" destId="{0497BB17-C36C-4CE3-AA37-CC7C1287E168}" srcOrd="1" destOrd="0" parTransId="{0E633114-1B29-4528-904B-0AB6E595232C}" sibTransId="{EA073D9D-02FF-426C-9667-5766F6D5AF3C}"/>
    <dgm:cxn modelId="{0208EF80-6B3C-4609-A284-CBECFEAB6A72}" type="presOf" srcId="{CBFF7281-5BFF-47F7-8ED5-C63CF73C8DE2}" destId="{BAD010C6-551F-42D2-8881-3C172C0A2285}" srcOrd="0" destOrd="0" presId="urn:microsoft.com/office/officeart/2005/8/layout/hList6"/>
    <dgm:cxn modelId="{E4352EA6-E365-44A5-B976-49B7AB36F0E9}" srcId="{4962EB39-309B-4415-9066-67DFC5ADEE02}" destId="{A6CAA41D-1E2E-4EC2-A80E-248C024FBFAA}" srcOrd="3" destOrd="0" parTransId="{1E283F11-2813-4B93-BCA9-AC0C3A5DC04F}" sibTransId="{E5149A35-0EBA-4C88-B3E6-3C853E285113}"/>
    <dgm:cxn modelId="{D7EF64F5-9145-4711-8784-B616F1DE44DF}" type="presOf" srcId="{1438788E-187E-420B-A348-F73CCC618765}" destId="{4CD995EC-9BBF-4110-8DA4-70EEE4FC1D6E}" srcOrd="0" destOrd="3" presId="urn:microsoft.com/office/officeart/2005/8/layout/hList6"/>
    <dgm:cxn modelId="{08D1777B-DFF9-4A8A-BC98-110FE24F713B}" type="presOf" srcId="{A6CAA41D-1E2E-4EC2-A80E-248C024FBFAA}" destId="{45CFE6F8-449F-447F-A932-9EA33C54D3E5}" srcOrd="0" destOrd="0" presId="urn:microsoft.com/office/officeart/2005/8/layout/hList6"/>
    <dgm:cxn modelId="{5407BA80-40AD-4C14-A5B6-E725FC5A5720}" srcId="{B0E5AB56-8054-4EE6-A18B-7CEC9FB2EFCC}" destId="{1438788E-187E-420B-A348-F73CCC618765}" srcOrd="2" destOrd="0" parTransId="{8E94351C-487F-4C70-978A-C00C9C3F969D}" sibTransId="{6DFA1A99-7780-4FCE-BAD6-7D3D1CCD0F57}"/>
    <dgm:cxn modelId="{B17810FC-237D-4E6E-AF47-DAD35B83E7EA}" type="presOf" srcId="{39D58D18-A405-42F6-9B28-8A1333CAEC7C}" destId="{A9F861DD-D0DC-4E95-90C8-E65B3367F769}" srcOrd="0" destOrd="3" presId="urn:microsoft.com/office/officeart/2005/8/layout/hList6"/>
    <dgm:cxn modelId="{9687A05E-1E93-4706-ADFF-08865B3B925C}" srcId="{CC8207E1-BD74-4EBE-881C-C855B82A6606}" destId="{39D58D18-A405-42F6-9B28-8A1333CAEC7C}" srcOrd="2" destOrd="0" parTransId="{5D9B4A7E-6190-448B-B670-7A1790434DA1}" sibTransId="{18CAFBA8-AFD6-4717-9414-3C2E37269187}"/>
    <dgm:cxn modelId="{943CD6E4-C751-4842-BD2A-3E0365DBD9A8}" type="presOf" srcId="{F6D5EDA3-8F48-45CE-864A-4CC0F8AEAA5B}" destId="{45CFE6F8-449F-447F-A932-9EA33C54D3E5}" srcOrd="0" destOrd="1" presId="urn:microsoft.com/office/officeart/2005/8/layout/hList6"/>
    <dgm:cxn modelId="{1FDE6893-7435-4846-A6A3-A619B7DB454E}" type="presOf" srcId="{CC8207E1-BD74-4EBE-881C-C855B82A6606}" destId="{A9F861DD-D0DC-4E95-90C8-E65B3367F769}" srcOrd="0" destOrd="0" presId="urn:microsoft.com/office/officeart/2005/8/layout/hList6"/>
    <dgm:cxn modelId="{84F9373D-4A4C-486A-A234-BE2EFB6F70AC}" type="presOf" srcId="{138D38DD-D4C4-4963-AD65-DCBD1D00EC14}" destId="{45CFE6F8-449F-447F-A932-9EA33C54D3E5}" srcOrd="0" destOrd="2" presId="urn:microsoft.com/office/officeart/2005/8/layout/hList6"/>
    <dgm:cxn modelId="{AB56C493-CA72-40CD-84F9-538BACE04069}" srcId="{4962EB39-309B-4415-9066-67DFC5ADEE02}" destId="{CBFF7281-5BFF-47F7-8ED5-C63CF73C8DE2}" srcOrd="2" destOrd="0" parTransId="{B9A8281D-4C67-4B7E-AC5E-67322C5F53E6}" sibTransId="{CD571A94-8FE9-4072-BFA6-E6A9A6321EDF}"/>
    <dgm:cxn modelId="{CE7E5935-8E6F-416A-BBC6-7EA478AF3D01}" srcId="{CC8207E1-BD74-4EBE-881C-C855B82A6606}" destId="{7FE0FF7E-4DD2-477D-890B-13B775253E24}" srcOrd="3" destOrd="0" parTransId="{00B5DB96-D6DD-44D8-92F4-8A079D63B588}" sibTransId="{EC2EF2B1-39B6-40EF-8192-BDADA2E5CEEC}"/>
    <dgm:cxn modelId="{5CA4CC27-03E3-4E12-915F-DC02F348C43D}" type="presOf" srcId="{0497BB17-C36C-4CE3-AA37-CC7C1287E168}" destId="{A9F861DD-D0DC-4E95-90C8-E65B3367F769}" srcOrd="0" destOrd="2" presId="urn:microsoft.com/office/officeart/2005/8/layout/hList6"/>
    <dgm:cxn modelId="{184A32EB-91A2-400D-B03E-A378F37C14B6}" type="presOf" srcId="{8D4EAFBB-0CC9-4458-8E60-8267F35C5072}" destId="{4CD995EC-9BBF-4110-8DA4-70EEE4FC1D6E}" srcOrd="0" destOrd="1" presId="urn:microsoft.com/office/officeart/2005/8/layout/hList6"/>
    <dgm:cxn modelId="{CF6BABB0-B9A9-4BEC-B126-3B81FE2AA08D}" type="presOf" srcId="{3F87D49A-0F60-4631-9744-95FBD0837CEC}" destId="{4CD995EC-9BBF-4110-8DA4-70EEE4FC1D6E}" srcOrd="0" destOrd="4" presId="urn:microsoft.com/office/officeart/2005/8/layout/hList6"/>
    <dgm:cxn modelId="{2F2084C2-CE3B-4877-AB5A-FB7731B058BA}" type="presOf" srcId="{6A735581-0F95-4119-918B-4497C0B7E7A0}" destId="{BAD010C6-551F-42D2-8881-3C172C0A2285}" srcOrd="0" destOrd="2" presId="urn:microsoft.com/office/officeart/2005/8/layout/hList6"/>
    <dgm:cxn modelId="{61E2FB64-F681-4261-8DF0-D3580AD885A5}" srcId="{CC8207E1-BD74-4EBE-881C-C855B82A6606}" destId="{D7F0427D-DF63-4056-8BF3-344DE446A4D5}" srcOrd="0" destOrd="0" parTransId="{BE5FA984-0532-4D44-931D-6DA809D5CCD6}" sibTransId="{210859C7-3B47-4392-9F3F-26B174B93FB1}"/>
    <dgm:cxn modelId="{36F178D0-8F08-48AC-98BC-030EAC9DEDAB}" srcId="{A6CAA41D-1E2E-4EC2-A80E-248C024FBFAA}" destId="{138D38DD-D4C4-4963-AD65-DCBD1D00EC14}" srcOrd="1" destOrd="0" parTransId="{40CE849F-F9EA-453C-8225-D17C5B0B3D4A}" sibTransId="{0979E537-A9DB-4C26-BC08-1FB71EF625F7}"/>
    <dgm:cxn modelId="{4590063D-D472-46AE-807A-1B035DDAF62B}" srcId="{4962EB39-309B-4415-9066-67DFC5ADEE02}" destId="{B0E5AB56-8054-4EE6-A18B-7CEC9FB2EFCC}" srcOrd="1" destOrd="0" parTransId="{6BE7098B-099B-4E39-BBC0-0DD46C069798}" sibTransId="{DAE9D8F9-2D77-49E1-BCB4-3757145A1553}"/>
    <dgm:cxn modelId="{4F54B2A6-5F9F-433D-B20A-CB4DF620DFCA}" type="presOf" srcId="{B0E5AB56-8054-4EE6-A18B-7CEC9FB2EFCC}" destId="{4CD995EC-9BBF-4110-8DA4-70EEE4FC1D6E}" srcOrd="0" destOrd="0" presId="urn:microsoft.com/office/officeart/2005/8/layout/hList6"/>
    <dgm:cxn modelId="{EC565B7B-03C1-4BE4-AB35-D504DCDACA51}" srcId="{A6CAA41D-1E2E-4EC2-A80E-248C024FBFAA}" destId="{F6D5EDA3-8F48-45CE-864A-4CC0F8AEAA5B}" srcOrd="0" destOrd="0" parTransId="{2122C3F3-E722-4C1D-8EC8-54FB94CD2BD3}" sibTransId="{DCEB0D64-251E-4012-AD8E-B166356DD870}"/>
    <dgm:cxn modelId="{15C1AA1A-D786-457B-80CE-B59A220A7300}" srcId="{B0E5AB56-8054-4EE6-A18B-7CEC9FB2EFCC}" destId="{3F87D49A-0F60-4631-9744-95FBD0837CEC}" srcOrd="3" destOrd="0" parTransId="{DA7B4A42-CF89-4387-979C-873B6AD49E45}" sibTransId="{40FB8A2B-D713-4FC9-8FAE-ADD9547C5A61}"/>
    <dgm:cxn modelId="{F6BDA6C8-F891-4816-9396-BC178D1A4522}" srcId="{4962EB39-309B-4415-9066-67DFC5ADEE02}" destId="{CC8207E1-BD74-4EBE-881C-C855B82A6606}" srcOrd="0" destOrd="0" parTransId="{BD340680-B2CE-4DB0-8E17-502ADE72E714}" sibTransId="{CA786765-B3FE-4D72-AD76-EF58A17F9D2F}"/>
    <dgm:cxn modelId="{B3C71873-13F1-4CEA-AF85-6EAF45D2CA92}" srcId="{B0E5AB56-8054-4EE6-A18B-7CEC9FB2EFCC}" destId="{8D4EAFBB-0CC9-4458-8E60-8267F35C5072}" srcOrd="0" destOrd="0" parTransId="{C9906C0C-99A6-46DB-8CEE-0764353398F9}" sibTransId="{1D16FB95-53F9-4A93-9127-F40AF3F326CE}"/>
    <dgm:cxn modelId="{FCEA4632-C46B-4B30-837E-9FBAB3C4A43A}" type="presOf" srcId="{D7F0427D-DF63-4056-8BF3-344DE446A4D5}" destId="{A9F861DD-D0DC-4E95-90C8-E65B3367F769}" srcOrd="0" destOrd="1" presId="urn:microsoft.com/office/officeart/2005/8/layout/hList6"/>
    <dgm:cxn modelId="{97EDDC05-8196-45A8-B556-882A1EAEFBF7}" srcId="{B0E5AB56-8054-4EE6-A18B-7CEC9FB2EFCC}" destId="{550403AF-3411-4756-8E1F-B10D88A5E097}" srcOrd="1" destOrd="0" parTransId="{DDD13C4B-1E28-461B-9B67-BB62A02033DB}" sibTransId="{32805E00-4768-418F-B846-44B0D87C0A31}"/>
    <dgm:cxn modelId="{51981CB1-0BF2-4E67-9F7B-CF6D1ED3E480}" type="presOf" srcId="{7FE0FF7E-4DD2-477D-890B-13B775253E24}" destId="{A9F861DD-D0DC-4E95-90C8-E65B3367F769}" srcOrd="0" destOrd="4" presId="urn:microsoft.com/office/officeart/2005/8/layout/hList6"/>
    <dgm:cxn modelId="{B6A7456C-6F93-468C-8BDC-3F620ECC2F3C}" type="presOf" srcId="{4962EB39-309B-4415-9066-67DFC5ADEE02}" destId="{54BF37A9-D8A5-42B8-8AF2-A23BC8D12DC2}" srcOrd="0" destOrd="0" presId="urn:microsoft.com/office/officeart/2005/8/layout/hList6"/>
    <dgm:cxn modelId="{E70273F9-F5AA-4A22-BDDB-3BB06115162D}" type="presParOf" srcId="{54BF37A9-D8A5-42B8-8AF2-A23BC8D12DC2}" destId="{A9F861DD-D0DC-4E95-90C8-E65B3367F769}" srcOrd="0" destOrd="0" presId="urn:microsoft.com/office/officeart/2005/8/layout/hList6"/>
    <dgm:cxn modelId="{CACDAED9-02DA-4A70-B80D-163EF5CDB613}" type="presParOf" srcId="{54BF37A9-D8A5-42B8-8AF2-A23BC8D12DC2}" destId="{F8CCFEEB-ED30-4D2B-8996-CC6A3F19F64E}" srcOrd="1" destOrd="0" presId="urn:microsoft.com/office/officeart/2005/8/layout/hList6"/>
    <dgm:cxn modelId="{25279533-E732-4084-A121-E7068C4D19D5}" type="presParOf" srcId="{54BF37A9-D8A5-42B8-8AF2-A23BC8D12DC2}" destId="{4CD995EC-9BBF-4110-8DA4-70EEE4FC1D6E}" srcOrd="2" destOrd="0" presId="urn:microsoft.com/office/officeart/2005/8/layout/hList6"/>
    <dgm:cxn modelId="{B1DCBE7C-52E3-4E12-B0E4-85A12F4CB667}" type="presParOf" srcId="{54BF37A9-D8A5-42B8-8AF2-A23BC8D12DC2}" destId="{239E327E-9D04-46FE-B0E3-D2C6865734B5}" srcOrd="3" destOrd="0" presId="urn:microsoft.com/office/officeart/2005/8/layout/hList6"/>
    <dgm:cxn modelId="{FF7242E2-F5B4-4513-BCD4-E745AB0966EC}" type="presParOf" srcId="{54BF37A9-D8A5-42B8-8AF2-A23BC8D12DC2}" destId="{BAD010C6-551F-42D2-8881-3C172C0A2285}" srcOrd="4" destOrd="0" presId="urn:microsoft.com/office/officeart/2005/8/layout/hList6"/>
    <dgm:cxn modelId="{44C45CE0-D035-4595-9AB7-2FC70256320F}" type="presParOf" srcId="{54BF37A9-D8A5-42B8-8AF2-A23BC8D12DC2}" destId="{03F6BCEE-908A-4338-B9D2-24BA2848291F}" srcOrd="5" destOrd="0" presId="urn:microsoft.com/office/officeart/2005/8/layout/hList6"/>
    <dgm:cxn modelId="{3BD53A54-7DBB-4E2C-839C-843A71E2DE67}" type="presParOf" srcId="{54BF37A9-D8A5-42B8-8AF2-A23BC8D12DC2}" destId="{45CFE6F8-449F-447F-A932-9EA33C54D3E5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21B8C86-1F9E-48DC-8725-4CA0F441D0C9}" type="doc">
      <dgm:prSet loTypeId="urn:microsoft.com/office/officeart/2005/8/layout/cycle4" loCatId="relationship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pl-PL"/>
        </a:p>
      </dgm:t>
    </dgm:pt>
    <dgm:pt modelId="{6177DE11-CCE1-4468-93D0-375D704F83C6}">
      <dgm:prSet phldrT="[Teks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l-PL" sz="1400" b="1" dirty="0"/>
            <a:t>SPOŁECZNE</a:t>
          </a:r>
        </a:p>
      </dgm:t>
    </dgm:pt>
    <dgm:pt modelId="{BDE1F9F0-225D-4C68-B938-8B410E9B5600}" type="parTrans" cxnId="{234F00A1-6A31-4A8D-94B8-EECD064E3228}">
      <dgm:prSet/>
      <dgm:spPr/>
      <dgm:t>
        <a:bodyPr/>
        <a:lstStyle/>
        <a:p>
          <a:endParaRPr lang="pl-PL" sz="1200" b="1">
            <a:solidFill>
              <a:schemeClr val="tx1"/>
            </a:solidFill>
          </a:endParaRPr>
        </a:p>
      </dgm:t>
    </dgm:pt>
    <dgm:pt modelId="{67DE35E9-36DB-454D-8A5C-FE036697344E}" type="sibTrans" cxnId="{234F00A1-6A31-4A8D-94B8-EECD064E3228}">
      <dgm:prSet/>
      <dgm:spPr/>
      <dgm:t>
        <a:bodyPr/>
        <a:lstStyle/>
        <a:p>
          <a:endParaRPr lang="pl-PL" sz="1200" b="1">
            <a:solidFill>
              <a:schemeClr val="tx1"/>
            </a:solidFill>
          </a:endParaRPr>
        </a:p>
      </dgm:t>
    </dgm:pt>
    <dgm:pt modelId="{711E0ACA-2F6E-44AB-9A0F-F58BEFBD35AC}">
      <dgm:prSet phldrT="[Teks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l-PL" sz="1250" b="1" dirty="0">
              <a:solidFill>
                <a:schemeClr val="tx1"/>
              </a:solidFill>
            </a:rPr>
            <a:t>EDUKACYJNE</a:t>
          </a:r>
        </a:p>
      </dgm:t>
    </dgm:pt>
    <dgm:pt modelId="{751B533C-57E3-4835-938E-A2F98D8D1D42}" type="parTrans" cxnId="{95BC3295-78EA-4F9B-9E7B-E7CB2DB6F25C}">
      <dgm:prSet/>
      <dgm:spPr/>
      <dgm:t>
        <a:bodyPr/>
        <a:lstStyle/>
        <a:p>
          <a:endParaRPr lang="pl-PL" sz="1200" b="1">
            <a:solidFill>
              <a:schemeClr val="tx1"/>
            </a:solidFill>
          </a:endParaRPr>
        </a:p>
      </dgm:t>
    </dgm:pt>
    <dgm:pt modelId="{A6EE50B6-B22C-4AC4-B27C-587AA0504CBE}" type="sibTrans" cxnId="{95BC3295-78EA-4F9B-9E7B-E7CB2DB6F25C}">
      <dgm:prSet/>
      <dgm:spPr/>
      <dgm:t>
        <a:bodyPr/>
        <a:lstStyle/>
        <a:p>
          <a:endParaRPr lang="pl-PL" sz="1200" b="1">
            <a:solidFill>
              <a:schemeClr val="tx1"/>
            </a:solidFill>
          </a:endParaRPr>
        </a:p>
      </dgm:t>
    </dgm:pt>
    <dgm:pt modelId="{F79DD681-CDCC-4B36-BF9A-26A0BC84E79F}">
      <dgm:prSet phldrT="[Teks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l-PL" sz="1250" b="1" dirty="0"/>
            <a:t>ZAWODOWE</a:t>
          </a:r>
        </a:p>
      </dgm:t>
    </dgm:pt>
    <dgm:pt modelId="{D6A64742-7BDB-4366-803E-BE4214973586}" type="parTrans" cxnId="{241721C7-BC8D-4845-9BF8-9F850E6C31F4}">
      <dgm:prSet/>
      <dgm:spPr/>
      <dgm:t>
        <a:bodyPr/>
        <a:lstStyle/>
        <a:p>
          <a:endParaRPr lang="pl-PL" sz="1200" b="1">
            <a:solidFill>
              <a:schemeClr val="tx1"/>
            </a:solidFill>
          </a:endParaRPr>
        </a:p>
      </dgm:t>
    </dgm:pt>
    <dgm:pt modelId="{13A757C9-8D08-44FB-B8E5-11902ED3B99E}" type="sibTrans" cxnId="{241721C7-BC8D-4845-9BF8-9F850E6C31F4}">
      <dgm:prSet/>
      <dgm:spPr/>
      <dgm:t>
        <a:bodyPr/>
        <a:lstStyle/>
        <a:p>
          <a:endParaRPr lang="pl-PL" sz="1200" b="1">
            <a:solidFill>
              <a:schemeClr val="tx1"/>
            </a:solidFill>
          </a:endParaRPr>
        </a:p>
      </dgm:t>
    </dgm:pt>
    <dgm:pt modelId="{5DBB4EDD-B231-4451-9916-F9CF496ADF14}">
      <dgm:prSet phldrT="[Teks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</dgm:spPr>
      <dgm:t>
        <a:bodyPr lIns="36000" tIns="0" rIns="0" bIns="0"/>
        <a:lstStyle/>
        <a:p>
          <a:r>
            <a:rPr lang="pl-PL" sz="1200" b="1"/>
            <a:t>ZDROWOTNE</a:t>
          </a:r>
          <a:endParaRPr lang="pl-PL" sz="1200" b="1" dirty="0"/>
        </a:p>
      </dgm:t>
    </dgm:pt>
    <dgm:pt modelId="{6F9FF99A-2EC8-40BB-8098-082B2C28751F}" type="parTrans" cxnId="{C86A9220-018D-4EAC-8167-8BE06D1CE15C}">
      <dgm:prSet/>
      <dgm:spPr/>
      <dgm:t>
        <a:bodyPr/>
        <a:lstStyle/>
        <a:p>
          <a:endParaRPr lang="pl-PL" sz="1200" b="1">
            <a:solidFill>
              <a:schemeClr val="tx1"/>
            </a:solidFill>
          </a:endParaRPr>
        </a:p>
      </dgm:t>
    </dgm:pt>
    <dgm:pt modelId="{867DAE1F-8599-4A18-B02A-DDC6B9B8E0D9}" type="sibTrans" cxnId="{C86A9220-018D-4EAC-8167-8BE06D1CE15C}">
      <dgm:prSet/>
      <dgm:spPr/>
      <dgm:t>
        <a:bodyPr/>
        <a:lstStyle/>
        <a:p>
          <a:endParaRPr lang="pl-PL" sz="1200" b="1">
            <a:solidFill>
              <a:schemeClr val="tx1"/>
            </a:solidFill>
          </a:endParaRPr>
        </a:p>
      </dgm:t>
    </dgm:pt>
    <dgm:pt modelId="{23930015-CDC1-4B0B-9B38-20F05D83510F}">
      <dgm:prSet phldrT="[Tekst]" custT="1"/>
      <dgm:spPr/>
      <dgm:t>
        <a:bodyPr/>
        <a:lstStyle/>
        <a:p>
          <a:endParaRPr lang="pl-PL" dirty="0"/>
        </a:p>
      </dgm:t>
    </dgm:pt>
    <dgm:pt modelId="{E81DDA6C-6C49-4290-9669-76D4B5E4EC9F}" type="parTrans" cxnId="{5F1DD92D-506E-47AA-BB16-B971E21A46C5}">
      <dgm:prSet/>
      <dgm:spPr/>
      <dgm:t>
        <a:bodyPr/>
        <a:lstStyle/>
        <a:p>
          <a:endParaRPr lang="pl-PL"/>
        </a:p>
      </dgm:t>
    </dgm:pt>
    <dgm:pt modelId="{14E21FA8-D57A-4735-BE54-4A8B19C78DEA}" type="sibTrans" cxnId="{5F1DD92D-506E-47AA-BB16-B971E21A46C5}">
      <dgm:prSet/>
      <dgm:spPr/>
      <dgm:t>
        <a:bodyPr/>
        <a:lstStyle/>
        <a:p>
          <a:endParaRPr lang="pl-PL"/>
        </a:p>
      </dgm:t>
    </dgm:pt>
    <dgm:pt modelId="{324998A0-EC05-4877-B41D-794306DAE275}">
      <dgm:prSet phldrT="[Tekst]" custT="1"/>
      <dgm:spPr>
        <a:solidFill>
          <a:schemeClr val="bg1">
            <a:lumMod val="85000"/>
            <a:alpha val="90000"/>
          </a:schemeClr>
        </a:solidFill>
      </dgm:spPr>
      <dgm:t>
        <a:bodyPr lIns="36000" tIns="0" rIns="0" bIns="0" anchor="t" anchorCtr="0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pl-PL" sz="1100" dirty="0"/>
            <a:t>trening kompetencji/ umiejętności społecznych </a:t>
          </a:r>
          <a:endParaRPr lang="pl-PL" sz="1100" b="1" dirty="0"/>
        </a:p>
      </dgm:t>
    </dgm:pt>
    <dgm:pt modelId="{379C7853-0E64-4921-A37A-E5F1FEA0D08A}" type="parTrans" cxnId="{68810612-55DF-422A-9C2C-B831D0263CBE}">
      <dgm:prSet/>
      <dgm:spPr/>
      <dgm:t>
        <a:bodyPr/>
        <a:lstStyle/>
        <a:p>
          <a:endParaRPr lang="pl-PL"/>
        </a:p>
      </dgm:t>
    </dgm:pt>
    <dgm:pt modelId="{DAAD77F5-1347-413F-B6FB-4B4555F31694}" type="sibTrans" cxnId="{68810612-55DF-422A-9C2C-B831D0263CBE}">
      <dgm:prSet/>
      <dgm:spPr/>
      <dgm:t>
        <a:bodyPr/>
        <a:lstStyle/>
        <a:p>
          <a:endParaRPr lang="pl-PL"/>
        </a:p>
      </dgm:t>
    </dgm:pt>
    <dgm:pt modelId="{DA086C42-C0FD-4C47-B142-645A099B3A14}">
      <dgm:prSet phldrT="[Tekst]" custT="1"/>
      <dgm:spPr>
        <a:solidFill>
          <a:schemeClr val="bg1">
            <a:lumMod val="85000"/>
            <a:alpha val="9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pl-PL" sz="1200" dirty="0"/>
            <a:t>broker edukacyjny</a:t>
          </a:r>
          <a:endParaRPr lang="pl-PL" sz="1200" b="1" dirty="0"/>
        </a:p>
      </dgm:t>
    </dgm:pt>
    <dgm:pt modelId="{905829D0-2B2D-4043-9B0B-A068025C9858}" type="parTrans" cxnId="{63390B25-3D15-40A7-970B-B70020006E2B}">
      <dgm:prSet/>
      <dgm:spPr/>
      <dgm:t>
        <a:bodyPr/>
        <a:lstStyle/>
        <a:p>
          <a:endParaRPr lang="pl-PL"/>
        </a:p>
      </dgm:t>
    </dgm:pt>
    <dgm:pt modelId="{B945F096-F79A-4BAF-B6A6-3650EA462F3E}" type="sibTrans" cxnId="{63390B25-3D15-40A7-970B-B70020006E2B}">
      <dgm:prSet/>
      <dgm:spPr/>
      <dgm:t>
        <a:bodyPr/>
        <a:lstStyle/>
        <a:p>
          <a:endParaRPr lang="pl-PL"/>
        </a:p>
      </dgm:t>
    </dgm:pt>
    <dgm:pt modelId="{30CC16E0-5362-4625-BAA3-528E945F3EA5}">
      <dgm:prSet phldrT="[Tekst]" custT="1"/>
      <dgm:spPr>
        <a:solidFill>
          <a:schemeClr val="bg1">
            <a:lumMod val="85000"/>
            <a:alpha val="90000"/>
          </a:schemeClr>
        </a:solidFill>
      </dgm:spPr>
      <dgm:t>
        <a:bodyPr lIns="0" tIns="0" rIns="0" bIns="144000" anchor="ctr" anchorCtr="0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pl-PL" sz="1100" dirty="0"/>
            <a:t>terapia rodzinna lub psychologiczna, lub psychospołeczna dla rodzin lub osób, </a:t>
          </a:r>
          <a:endParaRPr lang="pl-PL" sz="1100" b="1" dirty="0"/>
        </a:p>
      </dgm:t>
    </dgm:pt>
    <dgm:pt modelId="{C535A73F-DC87-40F7-85E5-889958E986A8}" type="parTrans" cxnId="{F2FF869D-04B9-45F8-BD16-1B3666A291F5}">
      <dgm:prSet/>
      <dgm:spPr/>
      <dgm:t>
        <a:bodyPr/>
        <a:lstStyle/>
        <a:p>
          <a:endParaRPr lang="pl-PL"/>
        </a:p>
      </dgm:t>
    </dgm:pt>
    <dgm:pt modelId="{B509AA10-925A-4CFE-A6C7-41AD555C2DF3}" type="sibTrans" cxnId="{F2FF869D-04B9-45F8-BD16-1B3666A291F5}">
      <dgm:prSet/>
      <dgm:spPr/>
      <dgm:t>
        <a:bodyPr/>
        <a:lstStyle/>
        <a:p>
          <a:endParaRPr lang="pl-PL"/>
        </a:p>
      </dgm:t>
    </dgm:pt>
    <dgm:pt modelId="{64FD8E0F-7A2E-4DB7-8EFB-ED16524F0820}">
      <dgm:prSet custT="1"/>
      <dgm:spPr>
        <a:solidFill>
          <a:schemeClr val="bg1">
            <a:lumMod val="85000"/>
            <a:alpha val="9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pl-PL" sz="1200" dirty="0"/>
            <a:t>uzupełnienie wykształcenia</a:t>
          </a:r>
        </a:p>
      </dgm:t>
    </dgm:pt>
    <dgm:pt modelId="{9E3E5EA3-30A7-4592-B5EF-41F2099AD284}" type="parTrans" cxnId="{D932CAFC-9EE3-45CB-BAFD-9DAB47EE0790}">
      <dgm:prSet/>
      <dgm:spPr/>
      <dgm:t>
        <a:bodyPr/>
        <a:lstStyle/>
        <a:p>
          <a:endParaRPr lang="pl-PL"/>
        </a:p>
      </dgm:t>
    </dgm:pt>
    <dgm:pt modelId="{A578B509-29D7-4986-ADD3-E687AEE497E6}" type="sibTrans" cxnId="{D932CAFC-9EE3-45CB-BAFD-9DAB47EE0790}">
      <dgm:prSet/>
      <dgm:spPr/>
      <dgm:t>
        <a:bodyPr/>
        <a:lstStyle/>
        <a:p>
          <a:endParaRPr lang="pl-PL"/>
        </a:p>
      </dgm:t>
    </dgm:pt>
    <dgm:pt modelId="{BDB7BDA3-56B7-4840-9DFD-AE4559956882}">
      <dgm:prSet custT="1"/>
      <dgm:spPr>
        <a:solidFill>
          <a:schemeClr val="bg1">
            <a:lumMod val="85000"/>
            <a:alpha val="9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pl-PL" sz="1200" dirty="0"/>
            <a:t>studia dla opuszczających            placówki O-W lub inne 	formy pieczy 	zastępczej	</a:t>
          </a:r>
          <a:r>
            <a:rPr lang="pl-PL" sz="1100" dirty="0"/>
            <a:t>		</a:t>
          </a:r>
        </a:p>
      </dgm:t>
    </dgm:pt>
    <dgm:pt modelId="{EAD4C4F1-EC84-4242-95B7-730980D82BB3}" type="parTrans" cxnId="{1A419E65-4489-4393-8F1F-94213B1C9080}">
      <dgm:prSet/>
      <dgm:spPr/>
      <dgm:t>
        <a:bodyPr/>
        <a:lstStyle/>
        <a:p>
          <a:endParaRPr lang="pl-PL"/>
        </a:p>
      </dgm:t>
    </dgm:pt>
    <dgm:pt modelId="{88C464D8-1F82-4FDA-A5A4-74C09D09F2C4}" type="sibTrans" cxnId="{1A419E65-4489-4393-8F1F-94213B1C9080}">
      <dgm:prSet/>
      <dgm:spPr/>
      <dgm:t>
        <a:bodyPr/>
        <a:lstStyle/>
        <a:p>
          <a:endParaRPr lang="pl-PL"/>
        </a:p>
      </dgm:t>
    </dgm:pt>
    <dgm:pt modelId="{EFC764B0-20A8-4995-BFF9-BFC5A5610A88}">
      <dgm:prSet custT="1"/>
      <dgm:spPr/>
      <dgm:t>
        <a:bodyPr lIns="36000" tIns="0" rIns="0" bIns="0" anchor="t" anchorCtr="0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pl-PL" sz="1100" dirty="0"/>
            <a:t>poradnictwo specjalistyczne </a:t>
          </a:r>
        </a:p>
      </dgm:t>
    </dgm:pt>
    <dgm:pt modelId="{C0C016B1-0FA4-4023-9756-9D3492AA41B5}" type="parTrans" cxnId="{1A865C7A-7C22-4EB2-AE6E-068F6963852F}">
      <dgm:prSet/>
      <dgm:spPr/>
      <dgm:t>
        <a:bodyPr/>
        <a:lstStyle/>
        <a:p>
          <a:endParaRPr lang="pl-PL"/>
        </a:p>
      </dgm:t>
    </dgm:pt>
    <dgm:pt modelId="{92D4AB67-750D-4B2D-BE50-DC6A568E105E}" type="sibTrans" cxnId="{1A865C7A-7C22-4EB2-AE6E-068F6963852F}">
      <dgm:prSet/>
      <dgm:spPr/>
      <dgm:t>
        <a:bodyPr/>
        <a:lstStyle/>
        <a:p>
          <a:endParaRPr lang="pl-PL"/>
        </a:p>
      </dgm:t>
    </dgm:pt>
    <dgm:pt modelId="{20CD0ED3-16AA-4CF7-BAC8-8B2A199B8CCD}">
      <dgm:prSet custT="1"/>
      <dgm:spPr/>
      <dgm:t>
        <a:bodyPr lIns="36000" tIns="0" rIns="0" bIns="0" anchor="t" anchorCtr="0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pl-PL" sz="1100" dirty="0"/>
            <a:t>grupy i kluby samopomocowe</a:t>
          </a:r>
        </a:p>
      </dgm:t>
    </dgm:pt>
    <dgm:pt modelId="{4118E51A-B20C-48F1-99CC-A7A08036B172}" type="sibTrans" cxnId="{AAED0C91-7B1D-40F0-A83F-BB275BF9D88B}">
      <dgm:prSet/>
      <dgm:spPr/>
      <dgm:t>
        <a:bodyPr/>
        <a:lstStyle/>
        <a:p>
          <a:endParaRPr lang="pl-PL"/>
        </a:p>
      </dgm:t>
    </dgm:pt>
    <dgm:pt modelId="{62D14071-E820-4726-ADB6-9B3145D3A47C}" type="parTrans" cxnId="{AAED0C91-7B1D-40F0-A83F-BB275BF9D88B}">
      <dgm:prSet/>
      <dgm:spPr/>
      <dgm:t>
        <a:bodyPr/>
        <a:lstStyle/>
        <a:p>
          <a:endParaRPr lang="pl-PL"/>
        </a:p>
      </dgm:t>
    </dgm:pt>
    <dgm:pt modelId="{71F897E9-63DF-48C4-B8A6-0E679085A98B}">
      <dgm:prSet custScaleX="112588" custT="1"/>
      <dgm:spPr/>
      <dgm:t>
        <a:bodyPr lIns="36000" tIns="0" rIns="0" bIns="0" anchor="t" anchorCtr="0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pl-PL" sz="1100" dirty="0"/>
            <a:t>animacja lokalna</a:t>
          </a:r>
        </a:p>
      </dgm:t>
    </dgm:pt>
    <dgm:pt modelId="{532BBB94-A9BD-40F6-B8F4-9FF1E6E85D47}" type="sibTrans" cxnId="{991F2A5E-36F9-4908-B988-24851DDD1B7C}">
      <dgm:prSet/>
      <dgm:spPr/>
      <dgm:t>
        <a:bodyPr/>
        <a:lstStyle/>
        <a:p>
          <a:endParaRPr lang="pl-PL"/>
        </a:p>
      </dgm:t>
    </dgm:pt>
    <dgm:pt modelId="{8E0D8F3A-4E37-4823-A627-DC39EF5A71A7}" type="parTrans" cxnId="{991F2A5E-36F9-4908-B988-24851DDD1B7C}">
      <dgm:prSet/>
      <dgm:spPr/>
      <dgm:t>
        <a:bodyPr/>
        <a:lstStyle/>
        <a:p>
          <a:endParaRPr lang="pl-PL"/>
        </a:p>
      </dgm:t>
    </dgm:pt>
    <dgm:pt modelId="{5E8C251D-50B6-4516-A65D-506E8BE80F22}">
      <dgm:prSet custT="1"/>
      <dgm:spPr/>
      <dgm:t>
        <a:bodyPr lIns="36000" tIns="0" rIns="0" bIns="0" anchor="t" anchorCtr="0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pl-PL" sz="1100" dirty="0"/>
            <a:t>organizacja wolontariatu</a:t>
          </a:r>
        </a:p>
      </dgm:t>
    </dgm:pt>
    <dgm:pt modelId="{846A2F1D-3ADB-481F-94F5-FBEAD828C1AB}" type="sibTrans" cxnId="{EAC02078-61A9-49B3-8C04-6007DB7DEB4A}">
      <dgm:prSet/>
      <dgm:spPr/>
      <dgm:t>
        <a:bodyPr/>
        <a:lstStyle/>
        <a:p>
          <a:endParaRPr lang="pl-PL"/>
        </a:p>
      </dgm:t>
    </dgm:pt>
    <dgm:pt modelId="{18201B90-077B-4355-879C-824B9FDE5233}" type="parTrans" cxnId="{EAC02078-61A9-49B3-8C04-6007DB7DEB4A}">
      <dgm:prSet/>
      <dgm:spPr/>
      <dgm:t>
        <a:bodyPr/>
        <a:lstStyle/>
        <a:p>
          <a:endParaRPr lang="pl-PL"/>
        </a:p>
      </dgm:t>
    </dgm:pt>
    <dgm:pt modelId="{0EBA3446-927F-4685-97E2-2C82D79D8077}">
      <dgm:prSet custT="1"/>
      <dgm:spPr/>
      <dgm:t>
        <a:bodyPr lIns="36000" tIns="0" rIns="0" bIns="0" anchor="t" anchorCtr="0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pl-PL" sz="1100" dirty="0"/>
            <a:t>zatrudnienie asystenta rodziny i koordynatora rodzinnej pieczy zastępczej</a:t>
          </a:r>
        </a:p>
      </dgm:t>
    </dgm:pt>
    <dgm:pt modelId="{D90FD25E-0478-406D-AD4C-DA5F37EF13D7}" type="sibTrans" cxnId="{C5CB4B39-3648-43BA-9840-AD320969F0F7}">
      <dgm:prSet/>
      <dgm:spPr/>
      <dgm:t>
        <a:bodyPr/>
        <a:lstStyle/>
        <a:p>
          <a:endParaRPr lang="pl-PL"/>
        </a:p>
      </dgm:t>
    </dgm:pt>
    <dgm:pt modelId="{6432BBBB-2FB2-4091-9EB5-59FF5AD4C0A1}" type="parTrans" cxnId="{C5CB4B39-3648-43BA-9840-AD320969F0F7}">
      <dgm:prSet/>
      <dgm:spPr/>
      <dgm:t>
        <a:bodyPr/>
        <a:lstStyle/>
        <a:p>
          <a:endParaRPr lang="pl-PL"/>
        </a:p>
      </dgm:t>
    </dgm:pt>
    <dgm:pt modelId="{D112BAAD-DC45-44DF-98FF-6E5598ED2F43}">
      <dgm:prSet custT="1"/>
      <dgm:spPr/>
      <dgm:t>
        <a:bodyPr lIns="36000" tIns="0" rIns="0" bIns="0" anchor="t" anchorCtr="0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pl-PL" sz="1100" b="1" dirty="0"/>
            <a:t>PRACA SOCJALNA</a:t>
          </a:r>
        </a:p>
      </dgm:t>
    </dgm:pt>
    <dgm:pt modelId="{C95CBAD2-E1C2-48AC-A7DB-6C3095813536}" type="parTrans" cxnId="{4DE2EAA6-7E79-4CEB-9527-0F62B2EE3ED9}">
      <dgm:prSet/>
      <dgm:spPr/>
      <dgm:t>
        <a:bodyPr/>
        <a:lstStyle/>
        <a:p>
          <a:endParaRPr lang="pl-PL"/>
        </a:p>
      </dgm:t>
    </dgm:pt>
    <dgm:pt modelId="{BE039B08-4770-41DD-AF0A-28F12DBDD424}" type="sibTrans" cxnId="{4DE2EAA6-7E79-4CEB-9527-0F62B2EE3ED9}">
      <dgm:prSet/>
      <dgm:spPr/>
      <dgm:t>
        <a:bodyPr/>
        <a:lstStyle/>
        <a:p>
          <a:endParaRPr lang="pl-PL"/>
        </a:p>
      </dgm:t>
    </dgm:pt>
    <dgm:pt modelId="{405FB82E-602E-4626-AEBA-073D3672724E}">
      <dgm:prSet custT="1"/>
      <dgm:spPr/>
      <dgm:t>
        <a:bodyPr lIns="0" tIns="0" rIns="0" bIns="144000" anchor="ctr" anchorCtr="0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pl-PL" sz="1100" dirty="0"/>
            <a:t>program przeciwdziałania przemocy w rodzinie, </a:t>
          </a:r>
        </a:p>
      </dgm:t>
    </dgm:pt>
    <dgm:pt modelId="{25A603E7-2682-45D3-9A4B-903A08D0A5FA}" type="parTrans" cxnId="{FB52C18F-570B-4EC2-BEC1-1204E55D52DC}">
      <dgm:prSet/>
      <dgm:spPr/>
      <dgm:t>
        <a:bodyPr/>
        <a:lstStyle/>
        <a:p>
          <a:endParaRPr lang="pl-PL"/>
        </a:p>
      </dgm:t>
    </dgm:pt>
    <dgm:pt modelId="{2162BA23-633F-4147-9A12-5262902F4400}" type="sibTrans" cxnId="{FB52C18F-570B-4EC2-BEC1-1204E55D52DC}">
      <dgm:prSet/>
      <dgm:spPr/>
      <dgm:t>
        <a:bodyPr/>
        <a:lstStyle/>
        <a:p>
          <a:endParaRPr lang="pl-PL"/>
        </a:p>
      </dgm:t>
    </dgm:pt>
    <dgm:pt modelId="{228626B6-5C59-497E-9FC9-DAFB521A6B14}">
      <dgm:prSet custT="1"/>
      <dgm:spPr/>
      <dgm:t>
        <a:bodyPr lIns="0" tIns="0" rIns="0" bIns="144000" anchor="ctr" anchorCtr="0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pl-PL" sz="1100" dirty="0"/>
            <a:t>psychoterapia/ terapia w zakładzie osób uzależnionych </a:t>
          </a:r>
        </a:p>
      </dgm:t>
    </dgm:pt>
    <dgm:pt modelId="{5A0C5709-436D-4E83-BA75-74F3ADEB22B9}" type="parTrans" cxnId="{4E28DD1D-9355-46F6-A323-05643ED653D0}">
      <dgm:prSet/>
      <dgm:spPr/>
      <dgm:t>
        <a:bodyPr/>
        <a:lstStyle/>
        <a:p>
          <a:endParaRPr lang="pl-PL"/>
        </a:p>
      </dgm:t>
    </dgm:pt>
    <dgm:pt modelId="{8CC7977F-9368-424B-9733-E8219366EE16}" type="sibTrans" cxnId="{4E28DD1D-9355-46F6-A323-05643ED653D0}">
      <dgm:prSet/>
      <dgm:spPr/>
      <dgm:t>
        <a:bodyPr/>
        <a:lstStyle/>
        <a:p>
          <a:endParaRPr lang="pl-PL"/>
        </a:p>
      </dgm:t>
    </dgm:pt>
    <dgm:pt modelId="{3A45D408-8849-4E21-9459-01AD4BD6B03B}">
      <dgm:prSet phldrT="[Tekst]" custT="1"/>
      <dgm:spPr>
        <a:solidFill>
          <a:schemeClr val="bg1">
            <a:lumMod val="85000"/>
            <a:alpha val="90000"/>
          </a:schemeClr>
        </a:solidFill>
      </dgm:spPr>
      <dgm:t>
        <a:bodyPr tIns="0" rIns="0" bIns="72000" anchor="b" anchorCtr="0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pl-PL" sz="1200" b="1" dirty="0"/>
            <a:t>szkolenia/kursy zawodowe</a:t>
          </a:r>
        </a:p>
      </dgm:t>
    </dgm:pt>
    <dgm:pt modelId="{C5C05269-8A27-406F-8D31-F27D0B67DF55}" type="parTrans" cxnId="{41343D78-B605-418C-AA37-8F266FD25D76}">
      <dgm:prSet/>
      <dgm:spPr/>
      <dgm:t>
        <a:bodyPr/>
        <a:lstStyle/>
        <a:p>
          <a:endParaRPr lang="pl-PL"/>
        </a:p>
      </dgm:t>
    </dgm:pt>
    <dgm:pt modelId="{19452800-A965-4F64-8083-7063B45B7C2B}" type="sibTrans" cxnId="{41343D78-B605-418C-AA37-8F266FD25D76}">
      <dgm:prSet/>
      <dgm:spPr/>
      <dgm:t>
        <a:bodyPr/>
        <a:lstStyle/>
        <a:p>
          <a:endParaRPr lang="pl-PL"/>
        </a:p>
      </dgm:t>
    </dgm:pt>
    <dgm:pt modelId="{73B77638-9BAF-4F8A-A916-8DDC101069AF}">
      <dgm:prSet phldrT="[Tekst]" custT="1"/>
      <dgm:spPr>
        <a:solidFill>
          <a:schemeClr val="bg1">
            <a:lumMod val="85000"/>
            <a:alpha val="90000"/>
          </a:schemeClr>
        </a:solidFill>
      </dgm:spPr>
      <dgm:t>
        <a:bodyPr tIns="0" rIns="0" bIns="72000" anchor="b" anchorCtr="0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pl-PL" sz="1200" dirty="0"/>
            <a:t>uczestnictwo w CIS/KIS, </a:t>
          </a:r>
          <a:endParaRPr lang="pl-PL" sz="1200" b="1" dirty="0"/>
        </a:p>
      </dgm:t>
    </dgm:pt>
    <dgm:pt modelId="{6CEC81D2-4231-4979-9E72-B5D860D1940E}" type="parTrans" cxnId="{EB37C834-0E53-4635-A371-349BEB8BE13F}">
      <dgm:prSet/>
      <dgm:spPr/>
      <dgm:t>
        <a:bodyPr/>
        <a:lstStyle/>
        <a:p>
          <a:endParaRPr lang="pl-PL"/>
        </a:p>
      </dgm:t>
    </dgm:pt>
    <dgm:pt modelId="{DC46982B-B1BD-4464-B6C7-6544BAF00DDF}" type="sibTrans" cxnId="{EB37C834-0E53-4635-A371-349BEB8BE13F}">
      <dgm:prSet/>
      <dgm:spPr/>
      <dgm:t>
        <a:bodyPr/>
        <a:lstStyle/>
        <a:p>
          <a:endParaRPr lang="pl-PL"/>
        </a:p>
      </dgm:t>
    </dgm:pt>
    <dgm:pt modelId="{0C0721AD-16A5-4A9F-8DA4-EEE6BD027CB7}">
      <dgm:prSet phldrT="[Tekst]" custT="1"/>
      <dgm:spPr>
        <a:solidFill>
          <a:schemeClr val="bg1">
            <a:lumMod val="85000"/>
            <a:alpha val="90000"/>
          </a:schemeClr>
        </a:solidFill>
      </dgm:spPr>
      <dgm:t>
        <a:bodyPr tIns="0" rIns="0" bIns="72000" anchor="b" anchorCtr="0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pl-PL" sz="1200" b="1" dirty="0"/>
            <a:t>staż</a:t>
          </a:r>
          <a:r>
            <a:rPr lang="pl-PL" sz="1200" dirty="0"/>
            <a:t> lub praktyka</a:t>
          </a:r>
          <a:endParaRPr lang="pl-PL" sz="1200" b="1" dirty="0"/>
        </a:p>
      </dgm:t>
    </dgm:pt>
    <dgm:pt modelId="{DBC05811-0DD7-4CCD-A6EA-1BF7AB065C3A}" type="parTrans" cxnId="{CE013721-4A67-48C7-883B-B15D5AF6F023}">
      <dgm:prSet/>
      <dgm:spPr/>
      <dgm:t>
        <a:bodyPr/>
        <a:lstStyle/>
        <a:p>
          <a:endParaRPr lang="pl-PL"/>
        </a:p>
      </dgm:t>
    </dgm:pt>
    <dgm:pt modelId="{1313554D-BDF0-49A3-B86B-D0F68AB94BFC}" type="sibTrans" cxnId="{CE013721-4A67-48C7-883B-B15D5AF6F023}">
      <dgm:prSet/>
      <dgm:spPr/>
      <dgm:t>
        <a:bodyPr/>
        <a:lstStyle/>
        <a:p>
          <a:endParaRPr lang="pl-PL"/>
        </a:p>
      </dgm:t>
    </dgm:pt>
    <dgm:pt modelId="{AE3C352A-0486-411E-B477-959B747C70C5}">
      <dgm:prSet phldrT="[Tekst]" custT="1"/>
      <dgm:spPr>
        <a:solidFill>
          <a:schemeClr val="bg1">
            <a:lumMod val="85000"/>
            <a:alpha val="90000"/>
          </a:schemeClr>
        </a:solidFill>
      </dgm:spPr>
      <dgm:t>
        <a:bodyPr tIns="0" rIns="0" bIns="72000" anchor="b" anchorCtr="0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pl-PL" sz="1200" dirty="0"/>
            <a:t>zajęcia w WTZ, </a:t>
          </a:r>
          <a:endParaRPr lang="pl-PL" sz="1200" b="1" dirty="0"/>
        </a:p>
      </dgm:t>
    </dgm:pt>
    <dgm:pt modelId="{C824139B-6926-41B3-B568-3FC479279079}" type="parTrans" cxnId="{1C383A9B-6C98-4045-AA33-42D1414E9F49}">
      <dgm:prSet/>
      <dgm:spPr/>
      <dgm:t>
        <a:bodyPr/>
        <a:lstStyle/>
        <a:p>
          <a:endParaRPr lang="pl-PL"/>
        </a:p>
      </dgm:t>
    </dgm:pt>
    <dgm:pt modelId="{3E093288-3604-4220-9B4B-F6D5FA5F10F1}" type="sibTrans" cxnId="{1C383A9B-6C98-4045-AA33-42D1414E9F49}">
      <dgm:prSet/>
      <dgm:spPr/>
      <dgm:t>
        <a:bodyPr/>
        <a:lstStyle/>
        <a:p>
          <a:endParaRPr lang="pl-PL"/>
        </a:p>
      </dgm:t>
    </dgm:pt>
    <dgm:pt modelId="{F521F866-99BE-4E4C-A9C0-0C9D8CB4BB56}">
      <dgm:prSet phldrT="[Tekst]" custT="1"/>
      <dgm:spPr>
        <a:solidFill>
          <a:schemeClr val="bg1">
            <a:lumMod val="85000"/>
            <a:alpha val="90000"/>
          </a:schemeClr>
        </a:solidFill>
      </dgm:spPr>
      <dgm:t>
        <a:bodyPr tIns="0" rIns="0" bIns="72000" anchor="b" anchorCtr="0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pl-PL" sz="1200"/>
            <a:t>doradztwo zawodowe, trener pracy </a:t>
          </a:r>
          <a:endParaRPr lang="pl-PL" sz="1200" b="1" dirty="0"/>
        </a:p>
      </dgm:t>
    </dgm:pt>
    <dgm:pt modelId="{5597DFE2-1708-451A-B802-A8F68438C2E4}" type="parTrans" cxnId="{DDBA487C-5C49-4298-86D6-86B80F2C747B}">
      <dgm:prSet/>
      <dgm:spPr/>
      <dgm:t>
        <a:bodyPr/>
        <a:lstStyle/>
        <a:p>
          <a:endParaRPr lang="pl-PL"/>
        </a:p>
      </dgm:t>
    </dgm:pt>
    <dgm:pt modelId="{26215B86-FB0C-4A72-81E2-749F8409DD3C}" type="sibTrans" cxnId="{DDBA487C-5C49-4298-86D6-86B80F2C747B}">
      <dgm:prSet/>
      <dgm:spPr/>
      <dgm:t>
        <a:bodyPr/>
        <a:lstStyle/>
        <a:p>
          <a:endParaRPr lang="pl-PL"/>
        </a:p>
      </dgm:t>
    </dgm:pt>
    <dgm:pt modelId="{D9AE9310-9863-4FD2-9314-9C8A2DA9B18D}" type="pres">
      <dgm:prSet presAssocID="{C21B8C86-1F9E-48DC-8725-4CA0F441D0C9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4D896AE2-9538-4058-9C90-10DA095859DD}" type="pres">
      <dgm:prSet presAssocID="{C21B8C86-1F9E-48DC-8725-4CA0F441D0C9}" presName="children" presStyleCnt="0"/>
      <dgm:spPr/>
    </dgm:pt>
    <dgm:pt modelId="{56D3EF32-F1B7-452A-939C-8B47BE2C2A50}" type="pres">
      <dgm:prSet presAssocID="{C21B8C86-1F9E-48DC-8725-4CA0F441D0C9}" presName="child1group" presStyleCnt="0"/>
      <dgm:spPr/>
    </dgm:pt>
    <dgm:pt modelId="{5B58F718-8E88-4E36-97D4-5220241CA2DE}" type="pres">
      <dgm:prSet presAssocID="{C21B8C86-1F9E-48DC-8725-4CA0F441D0C9}" presName="child1" presStyleLbl="bgAcc1" presStyleIdx="0" presStyleCnt="4" custScaleX="111963" custScaleY="106362"/>
      <dgm:spPr/>
      <dgm:t>
        <a:bodyPr/>
        <a:lstStyle/>
        <a:p>
          <a:endParaRPr lang="pl-PL"/>
        </a:p>
      </dgm:t>
    </dgm:pt>
    <dgm:pt modelId="{F213D78E-7EF9-4793-80DD-76684F1BFAEB}" type="pres">
      <dgm:prSet presAssocID="{C21B8C86-1F9E-48DC-8725-4CA0F441D0C9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4B02811-41E9-42F6-9118-C76F35D51594}" type="pres">
      <dgm:prSet presAssocID="{C21B8C86-1F9E-48DC-8725-4CA0F441D0C9}" presName="child2group" presStyleCnt="0"/>
      <dgm:spPr/>
    </dgm:pt>
    <dgm:pt modelId="{6EE68F3B-73DE-45AE-8C9B-9ED9829AFF99}" type="pres">
      <dgm:prSet presAssocID="{C21B8C86-1F9E-48DC-8725-4CA0F441D0C9}" presName="child2" presStyleLbl="bgAcc1" presStyleIdx="1" presStyleCnt="4" custScaleX="111963" custScaleY="106532"/>
      <dgm:spPr/>
      <dgm:t>
        <a:bodyPr/>
        <a:lstStyle/>
        <a:p>
          <a:endParaRPr lang="pl-PL"/>
        </a:p>
      </dgm:t>
    </dgm:pt>
    <dgm:pt modelId="{6B502365-23B0-4E68-8F4D-1588AC7D7FFF}" type="pres">
      <dgm:prSet presAssocID="{C21B8C86-1F9E-48DC-8725-4CA0F441D0C9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579E208-80B9-4290-8828-E3AD1C843A9A}" type="pres">
      <dgm:prSet presAssocID="{C21B8C86-1F9E-48DC-8725-4CA0F441D0C9}" presName="child3group" presStyleCnt="0"/>
      <dgm:spPr/>
    </dgm:pt>
    <dgm:pt modelId="{DAF08DAB-5E89-48EA-857D-0CCFB698470A}" type="pres">
      <dgm:prSet presAssocID="{C21B8C86-1F9E-48DC-8725-4CA0F441D0C9}" presName="child3" presStyleLbl="bgAcc1" presStyleIdx="2" presStyleCnt="4" custScaleX="111963" custScaleY="106366" custLinFactNeighborX="5321" custLinFactNeighborY="2369"/>
      <dgm:spPr/>
      <dgm:t>
        <a:bodyPr/>
        <a:lstStyle/>
        <a:p>
          <a:endParaRPr lang="pl-PL"/>
        </a:p>
      </dgm:t>
    </dgm:pt>
    <dgm:pt modelId="{E1E43259-F2DA-4EA5-9EC9-69484DBADA9B}" type="pres">
      <dgm:prSet presAssocID="{C21B8C86-1F9E-48DC-8725-4CA0F441D0C9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72E38D0-C32B-4532-BA51-57BE672D4E26}" type="pres">
      <dgm:prSet presAssocID="{C21B8C86-1F9E-48DC-8725-4CA0F441D0C9}" presName="child4group" presStyleCnt="0"/>
      <dgm:spPr/>
    </dgm:pt>
    <dgm:pt modelId="{16AB8102-81BB-4AFE-8003-C60AB8859685}" type="pres">
      <dgm:prSet presAssocID="{C21B8C86-1F9E-48DC-8725-4CA0F441D0C9}" presName="child4" presStyleLbl="bgAcc1" presStyleIdx="3" presStyleCnt="4" custScaleX="111963" custScaleY="106364"/>
      <dgm:spPr/>
      <dgm:t>
        <a:bodyPr/>
        <a:lstStyle/>
        <a:p>
          <a:endParaRPr lang="pl-PL"/>
        </a:p>
      </dgm:t>
    </dgm:pt>
    <dgm:pt modelId="{5390D77E-232E-437E-852A-DCD4B5C55BBB}" type="pres">
      <dgm:prSet presAssocID="{C21B8C86-1F9E-48DC-8725-4CA0F441D0C9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1332EDEF-C589-483D-8DDA-3CFAF8A77BEE}" type="pres">
      <dgm:prSet presAssocID="{C21B8C86-1F9E-48DC-8725-4CA0F441D0C9}" presName="childPlaceholder" presStyleCnt="0"/>
      <dgm:spPr/>
    </dgm:pt>
    <dgm:pt modelId="{9B497E35-45A6-4DCB-B41F-D427AE9CFE62}" type="pres">
      <dgm:prSet presAssocID="{C21B8C86-1F9E-48DC-8725-4CA0F441D0C9}" presName="circle" presStyleCnt="0"/>
      <dgm:spPr/>
    </dgm:pt>
    <dgm:pt modelId="{527BEDB2-3905-44D3-BC08-BC3757BF8FE4}" type="pres">
      <dgm:prSet presAssocID="{C21B8C86-1F9E-48DC-8725-4CA0F441D0C9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4EED060-67B5-4EC7-9D43-5C5B35342E68}" type="pres">
      <dgm:prSet presAssocID="{C21B8C86-1F9E-48DC-8725-4CA0F441D0C9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7E7FB00-6AC9-4943-B363-38169A4DCD62}" type="pres">
      <dgm:prSet presAssocID="{C21B8C86-1F9E-48DC-8725-4CA0F441D0C9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58AFBE9-B9A8-40D2-B03E-34F751D2F50C}" type="pres">
      <dgm:prSet presAssocID="{C21B8C86-1F9E-48DC-8725-4CA0F441D0C9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A992215-3038-4522-8A4A-A692F42169FB}" type="pres">
      <dgm:prSet presAssocID="{C21B8C86-1F9E-48DC-8725-4CA0F441D0C9}" presName="quadrantPlaceholder" presStyleCnt="0"/>
      <dgm:spPr/>
    </dgm:pt>
    <dgm:pt modelId="{073097B9-1B23-4ADF-AFEC-7C1FFFA72250}" type="pres">
      <dgm:prSet presAssocID="{C21B8C86-1F9E-48DC-8725-4CA0F441D0C9}" presName="center1" presStyleLbl="fgShp" presStyleIdx="0" presStyleCnt="2"/>
      <dgm:spPr/>
    </dgm:pt>
    <dgm:pt modelId="{2FC027F9-88D9-4616-AFE1-D252087A2575}" type="pres">
      <dgm:prSet presAssocID="{C21B8C86-1F9E-48DC-8725-4CA0F441D0C9}" presName="center2" presStyleLbl="fgShp" presStyleIdx="1" presStyleCnt="2"/>
      <dgm:spPr/>
    </dgm:pt>
  </dgm:ptLst>
  <dgm:cxnLst>
    <dgm:cxn modelId="{313F9053-13EA-4B81-9703-6E4E57031815}" type="presOf" srcId="{BDB7BDA3-56B7-4840-9DFD-AE4559956882}" destId="{6B502365-23B0-4E68-8F4D-1588AC7D7FFF}" srcOrd="1" destOrd="2" presId="urn:microsoft.com/office/officeart/2005/8/layout/cycle4"/>
    <dgm:cxn modelId="{41343D78-B605-418C-AA37-8F266FD25D76}" srcId="{F79DD681-CDCC-4B36-BF9A-26A0BC84E79F}" destId="{3A45D408-8849-4E21-9459-01AD4BD6B03B}" srcOrd="0" destOrd="0" parTransId="{C5C05269-8A27-406F-8D31-F27D0B67DF55}" sibTransId="{19452800-A965-4F64-8083-7063B45B7C2B}"/>
    <dgm:cxn modelId="{F4CC9FE9-D99F-49D9-96DA-78CFBBE43B1E}" type="presOf" srcId="{D112BAAD-DC45-44DF-98FF-6E5598ED2F43}" destId="{F213D78E-7EF9-4793-80DD-76684F1BFAEB}" srcOrd="1" destOrd="6" presId="urn:microsoft.com/office/officeart/2005/8/layout/cycle4"/>
    <dgm:cxn modelId="{1A865C7A-7C22-4EB2-AE6E-068F6963852F}" srcId="{6177DE11-CCE1-4468-93D0-375D704F83C6}" destId="{EFC764B0-20A8-4995-BFF9-BFC5A5610A88}" srcOrd="1" destOrd="0" parTransId="{C0C016B1-0FA4-4023-9756-9D3492AA41B5}" sibTransId="{92D4AB67-750D-4B2D-BE50-DC6A568E105E}"/>
    <dgm:cxn modelId="{63390B25-3D15-40A7-970B-B70020006E2B}" srcId="{711E0ACA-2F6E-44AB-9A0F-F58BEFBD35AC}" destId="{DA086C42-C0FD-4C47-B142-645A099B3A14}" srcOrd="0" destOrd="0" parTransId="{905829D0-2B2D-4043-9B0B-A068025C9858}" sibTransId="{B945F096-F79A-4BAF-B6A6-3650EA462F3E}"/>
    <dgm:cxn modelId="{23FE85DB-240C-46DC-9EED-270CB4CDB8C4}" type="presOf" srcId="{228626B6-5C59-497E-9FC9-DAFB521A6B14}" destId="{5390D77E-232E-437E-852A-DCD4B5C55BBB}" srcOrd="1" destOrd="2" presId="urn:microsoft.com/office/officeart/2005/8/layout/cycle4"/>
    <dgm:cxn modelId="{CE013721-4A67-48C7-883B-B15D5AF6F023}" srcId="{F79DD681-CDCC-4B36-BF9A-26A0BC84E79F}" destId="{0C0721AD-16A5-4A9F-8DA4-EEE6BD027CB7}" srcOrd="2" destOrd="0" parTransId="{DBC05811-0DD7-4CCD-A6EA-1BF7AB065C3A}" sibTransId="{1313554D-BDF0-49A3-B86B-D0F68AB94BFC}"/>
    <dgm:cxn modelId="{4C90EF73-DF78-46B0-B616-753DC7197646}" type="presOf" srcId="{AE3C352A-0486-411E-B477-959B747C70C5}" destId="{DAF08DAB-5E89-48EA-857D-0CCFB698470A}" srcOrd="0" destOrd="3" presId="urn:microsoft.com/office/officeart/2005/8/layout/cycle4"/>
    <dgm:cxn modelId="{B9398F85-224C-4CA1-883F-204DA8278515}" type="presOf" srcId="{405FB82E-602E-4626-AEBA-073D3672724E}" destId="{16AB8102-81BB-4AFE-8003-C60AB8859685}" srcOrd="0" destOrd="1" presId="urn:microsoft.com/office/officeart/2005/8/layout/cycle4"/>
    <dgm:cxn modelId="{AAED0C91-7B1D-40F0-A83F-BB275BF9D88B}" srcId="{6177DE11-CCE1-4468-93D0-375D704F83C6}" destId="{20CD0ED3-16AA-4CF7-BAC8-8B2A199B8CCD}" srcOrd="3" destOrd="0" parTransId="{62D14071-E820-4726-ADB6-9B3145D3A47C}" sibTransId="{4118E51A-B20C-48F1-99CC-A7A08036B172}"/>
    <dgm:cxn modelId="{C0828F60-42F1-487D-812D-FFF0CD9BA26D}" type="presOf" srcId="{5DBB4EDD-B231-4451-9916-F9CF496ADF14}" destId="{258AFBE9-B9A8-40D2-B03E-34F751D2F50C}" srcOrd="0" destOrd="0" presId="urn:microsoft.com/office/officeart/2005/8/layout/cycle4"/>
    <dgm:cxn modelId="{FB52C18F-570B-4EC2-BEC1-1204E55D52DC}" srcId="{5DBB4EDD-B231-4451-9916-F9CF496ADF14}" destId="{405FB82E-602E-4626-AEBA-073D3672724E}" srcOrd="1" destOrd="0" parTransId="{25A603E7-2682-45D3-9A4B-903A08D0A5FA}" sibTransId="{2162BA23-633F-4147-9A12-5262902F4400}"/>
    <dgm:cxn modelId="{86311E33-4160-4CD1-8E34-667D1D5B7693}" type="presOf" srcId="{71F897E9-63DF-48C4-B8A6-0E679085A98B}" destId="{5B58F718-8E88-4E36-97D4-5220241CA2DE}" srcOrd="0" destOrd="5" presId="urn:microsoft.com/office/officeart/2005/8/layout/cycle4"/>
    <dgm:cxn modelId="{D932CAFC-9EE3-45CB-BAFD-9DAB47EE0790}" srcId="{711E0ACA-2F6E-44AB-9A0F-F58BEFBD35AC}" destId="{64FD8E0F-7A2E-4DB7-8EFB-ED16524F0820}" srcOrd="1" destOrd="0" parTransId="{9E3E5EA3-30A7-4592-B5EF-41F2099AD284}" sibTransId="{A578B509-29D7-4986-ADD3-E687AEE497E6}"/>
    <dgm:cxn modelId="{E8DC2DEE-D0CD-498C-9323-E08209F16C82}" type="presOf" srcId="{30CC16E0-5362-4625-BAA3-528E945F3EA5}" destId="{16AB8102-81BB-4AFE-8003-C60AB8859685}" srcOrd="0" destOrd="0" presId="urn:microsoft.com/office/officeart/2005/8/layout/cycle4"/>
    <dgm:cxn modelId="{EAC02078-61A9-49B3-8C04-6007DB7DEB4A}" srcId="{6177DE11-CCE1-4468-93D0-375D704F83C6}" destId="{5E8C251D-50B6-4516-A65D-506E8BE80F22}" srcOrd="4" destOrd="0" parTransId="{18201B90-077B-4355-879C-824B9FDE5233}" sibTransId="{846A2F1D-3ADB-481F-94F5-FBEAD828C1AB}"/>
    <dgm:cxn modelId="{1A419E65-4489-4393-8F1F-94213B1C9080}" srcId="{711E0ACA-2F6E-44AB-9A0F-F58BEFBD35AC}" destId="{BDB7BDA3-56B7-4840-9DFD-AE4559956882}" srcOrd="2" destOrd="0" parTransId="{EAD4C4F1-EC84-4242-95B7-730980D82BB3}" sibTransId="{88C464D8-1F82-4FDA-A5A4-74C09D09F2C4}"/>
    <dgm:cxn modelId="{234F00A1-6A31-4A8D-94B8-EECD064E3228}" srcId="{C21B8C86-1F9E-48DC-8725-4CA0F441D0C9}" destId="{6177DE11-CCE1-4468-93D0-375D704F83C6}" srcOrd="0" destOrd="0" parTransId="{BDE1F9F0-225D-4C68-B938-8B410E9B5600}" sibTransId="{67DE35E9-36DB-454D-8A5C-FE036697344E}"/>
    <dgm:cxn modelId="{991F2A5E-36F9-4908-B988-24851DDD1B7C}" srcId="{6177DE11-CCE1-4468-93D0-375D704F83C6}" destId="{71F897E9-63DF-48C4-B8A6-0E679085A98B}" srcOrd="5" destOrd="0" parTransId="{8E0D8F3A-4E37-4823-A627-DC39EF5A71A7}" sibTransId="{532BBB94-A9BD-40F6-B8F4-9FF1E6E85D47}"/>
    <dgm:cxn modelId="{EB37C834-0E53-4635-A371-349BEB8BE13F}" srcId="{F79DD681-CDCC-4B36-BF9A-26A0BC84E79F}" destId="{73B77638-9BAF-4F8A-A916-8DDC101069AF}" srcOrd="1" destOrd="0" parTransId="{6CEC81D2-4231-4979-9E72-B5D860D1940E}" sibTransId="{DC46982B-B1BD-4464-B6C7-6544BAF00DDF}"/>
    <dgm:cxn modelId="{6B99974E-5F37-4976-9589-08CC00242601}" type="presOf" srcId="{AE3C352A-0486-411E-B477-959B747C70C5}" destId="{E1E43259-F2DA-4EA5-9EC9-69484DBADA9B}" srcOrd="1" destOrd="3" presId="urn:microsoft.com/office/officeart/2005/8/layout/cycle4"/>
    <dgm:cxn modelId="{C86A9220-018D-4EAC-8167-8BE06D1CE15C}" srcId="{C21B8C86-1F9E-48DC-8725-4CA0F441D0C9}" destId="{5DBB4EDD-B231-4451-9916-F9CF496ADF14}" srcOrd="3" destOrd="0" parTransId="{6F9FF99A-2EC8-40BB-8098-082B2C28751F}" sibTransId="{867DAE1F-8599-4A18-B02A-DDC6B9B8E0D9}"/>
    <dgm:cxn modelId="{0AD71E6A-B622-4F1B-BE61-C0F7C47FD65A}" type="presOf" srcId="{F521F866-99BE-4E4C-A9C0-0C9D8CB4BB56}" destId="{DAF08DAB-5E89-48EA-857D-0CCFB698470A}" srcOrd="0" destOrd="4" presId="urn:microsoft.com/office/officeart/2005/8/layout/cycle4"/>
    <dgm:cxn modelId="{CDF08305-A9B9-4CDF-A879-52B778E179B0}" type="presOf" srcId="{F79DD681-CDCC-4B36-BF9A-26A0BC84E79F}" destId="{C7E7FB00-6AC9-4943-B363-38169A4DCD62}" srcOrd="0" destOrd="0" presId="urn:microsoft.com/office/officeart/2005/8/layout/cycle4"/>
    <dgm:cxn modelId="{5454B13D-4122-4745-9C20-55C93A42DE63}" type="presOf" srcId="{71F897E9-63DF-48C4-B8A6-0E679085A98B}" destId="{F213D78E-7EF9-4793-80DD-76684F1BFAEB}" srcOrd="1" destOrd="5" presId="urn:microsoft.com/office/officeart/2005/8/layout/cycle4"/>
    <dgm:cxn modelId="{F2FF869D-04B9-45F8-BD16-1B3666A291F5}" srcId="{5DBB4EDD-B231-4451-9916-F9CF496ADF14}" destId="{30CC16E0-5362-4625-BAA3-528E945F3EA5}" srcOrd="0" destOrd="0" parTransId="{C535A73F-DC87-40F7-85E5-889958E986A8}" sibTransId="{B509AA10-925A-4CFE-A6C7-41AD555C2DF3}"/>
    <dgm:cxn modelId="{B5DAF352-0F8B-4D09-8883-6F980ED993C3}" type="presOf" srcId="{5E8C251D-50B6-4516-A65D-506E8BE80F22}" destId="{F213D78E-7EF9-4793-80DD-76684F1BFAEB}" srcOrd="1" destOrd="4" presId="urn:microsoft.com/office/officeart/2005/8/layout/cycle4"/>
    <dgm:cxn modelId="{4E28DD1D-9355-46F6-A323-05643ED653D0}" srcId="{5DBB4EDD-B231-4451-9916-F9CF496ADF14}" destId="{228626B6-5C59-497E-9FC9-DAFB521A6B14}" srcOrd="2" destOrd="0" parTransId="{5A0C5709-436D-4E83-BA75-74F3ADEB22B9}" sibTransId="{8CC7977F-9368-424B-9733-E8219366EE16}"/>
    <dgm:cxn modelId="{AB413988-73BC-49B0-B6DF-5A6E1DB25EB0}" type="presOf" srcId="{0EBA3446-927F-4685-97E2-2C82D79D8077}" destId="{F213D78E-7EF9-4793-80DD-76684F1BFAEB}" srcOrd="1" destOrd="2" presId="urn:microsoft.com/office/officeart/2005/8/layout/cycle4"/>
    <dgm:cxn modelId="{8E686BAF-AD09-48C4-AA39-83DD0ADC25CD}" type="presOf" srcId="{64FD8E0F-7A2E-4DB7-8EFB-ED16524F0820}" destId="{6B502365-23B0-4E68-8F4D-1588AC7D7FFF}" srcOrd="1" destOrd="1" presId="urn:microsoft.com/office/officeart/2005/8/layout/cycle4"/>
    <dgm:cxn modelId="{FF114B6C-DBFB-44CA-93CC-9C22EAB34A95}" type="presOf" srcId="{20CD0ED3-16AA-4CF7-BAC8-8B2A199B8CCD}" destId="{F213D78E-7EF9-4793-80DD-76684F1BFAEB}" srcOrd="1" destOrd="3" presId="urn:microsoft.com/office/officeart/2005/8/layout/cycle4"/>
    <dgm:cxn modelId="{B3FB98FB-3885-49F2-8931-0A0AA706FE30}" type="presOf" srcId="{228626B6-5C59-497E-9FC9-DAFB521A6B14}" destId="{16AB8102-81BB-4AFE-8003-C60AB8859685}" srcOrd="0" destOrd="2" presId="urn:microsoft.com/office/officeart/2005/8/layout/cycle4"/>
    <dgm:cxn modelId="{3E3CB4F6-50A7-4850-9E97-A201157D032A}" type="presOf" srcId="{6177DE11-CCE1-4468-93D0-375D704F83C6}" destId="{527BEDB2-3905-44D3-BC08-BC3757BF8FE4}" srcOrd="0" destOrd="0" presId="urn:microsoft.com/office/officeart/2005/8/layout/cycle4"/>
    <dgm:cxn modelId="{C5CB4B39-3648-43BA-9840-AD320969F0F7}" srcId="{6177DE11-CCE1-4468-93D0-375D704F83C6}" destId="{0EBA3446-927F-4685-97E2-2C82D79D8077}" srcOrd="2" destOrd="0" parTransId="{6432BBBB-2FB2-4091-9EB5-59FF5AD4C0A1}" sibTransId="{D90FD25E-0478-406D-AD4C-DA5F37EF13D7}"/>
    <dgm:cxn modelId="{1C35D0B9-0E84-4420-B45C-2DA525CA0FB0}" type="presOf" srcId="{64FD8E0F-7A2E-4DB7-8EFB-ED16524F0820}" destId="{6EE68F3B-73DE-45AE-8C9B-9ED9829AFF99}" srcOrd="0" destOrd="1" presId="urn:microsoft.com/office/officeart/2005/8/layout/cycle4"/>
    <dgm:cxn modelId="{95BC3295-78EA-4F9B-9E7B-E7CB2DB6F25C}" srcId="{C21B8C86-1F9E-48DC-8725-4CA0F441D0C9}" destId="{711E0ACA-2F6E-44AB-9A0F-F58BEFBD35AC}" srcOrd="1" destOrd="0" parTransId="{751B533C-57E3-4835-938E-A2F98D8D1D42}" sibTransId="{A6EE50B6-B22C-4AC4-B27C-587AA0504CBE}"/>
    <dgm:cxn modelId="{C407F4CD-289F-467B-81FE-7D0FDA3AE510}" type="presOf" srcId="{BDB7BDA3-56B7-4840-9DFD-AE4559956882}" destId="{6EE68F3B-73DE-45AE-8C9B-9ED9829AFF99}" srcOrd="0" destOrd="2" presId="urn:microsoft.com/office/officeart/2005/8/layout/cycle4"/>
    <dgm:cxn modelId="{DDBA487C-5C49-4298-86D6-86B80F2C747B}" srcId="{F79DD681-CDCC-4B36-BF9A-26A0BC84E79F}" destId="{F521F866-99BE-4E4C-A9C0-0C9D8CB4BB56}" srcOrd="4" destOrd="0" parTransId="{5597DFE2-1708-451A-B802-A8F68438C2E4}" sibTransId="{26215B86-FB0C-4A72-81E2-749F8409DD3C}"/>
    <dgm:cxn modelId="{DB2C85DB-E705-4DD7-BA29-BC88FB7125CE}" type="presOf" srcId="{F521F866-99BE-4E4C-A9C0-0C9D8CB4BB56}" destId="{E1E43259-F2DA-4EA5-9EC9-69484DBADA9B}" srcOrd="1" destOrd="4" presId="urn:microsoft.com/office/officeart/2005/8/layout/cycle4"/>
    <dgm:cxn modelId="{3C89A5B3-E5FD-4ACE-9351-F7AB5D938879}" type="presOf" srcId="{3A45D408-8849-4E21-9459-01AD4BD6B03B}" destId="{DAF08DAB-5E89-48EA-857D-0CCFB698470A}" srcOrd="0" destOrd="0" presId="urn:microsoft.com/office/officeart/2005/8/layout/cycle4"/>
    <dgm:cxn modelId="{184461B8-B886-40DC-8EB4-AE18FCE30005}" type="presOf" srcId="{405FB82E-602E-4626-AEBA-073D3672724E}" destId="{5390D77E-232E-437E-852A-DCD4B5C55BBB}" srcOrd="1" destOrd="1" presId="urn:microsoft.com/office/officeart/2005/8/layout/cycle4"/>
    <dgm:cxn modelId="{B4AC8209-24EF-4D6F-AC27-20C9283FEC12}" type="presOf" srcId="{0EBA3446-927F-4685-97E2-2C82D79D8077}" destId="{5B58F718-8E88-4E36-97D4-5220241CA2DE}" srcOrd="0" destOrd="2" presId="urn:microsoft.com/office/officeart/2005/8/layout/cycle4"/>
    <dgm:cxn modelId="{5F1DD92D-506E-47AA-BB16-B971E21A46C5}" srcId="{C21B8C86-1F9E-48DC-8725-4CA0F441D0C9}" destId="{23930015-CDC1-4B0B-9B38-20F05D83510F}" srcOrd="4" destOrd="0" parTransId="{E81DDA6C-6C49-4290-9669-76D4B5E4EC9F}" sibTransId="{14E21FA8-D57A-4735-BE54-4A8B19C78DEA}"/>
    <dgm:cxn modelId="{241721C7-BC8D-4845-9BF8-9F850E6C31F4}" srcId="{C21B8C86-1F9E-48DC-8725-4CA0F441D0C9}" destId="{F79DD681-CDCC-4B36-BF9A-26A0BC84E79F}" srcOrd="2" destOrd="0" parTransId="{D6A64742-7BDB-4366-803E-BE4214973586}" sibTransId="{13A757C9-8D08-44FB-B8E5-11902ED3B99E}"/>
    <dgm:cxn modelId="{FD6550F3-6D8B-4D5E-88E6-9ECB43D5E0D4}" type="presOf" srcId="{0C0721AD-16A5-4A9F-8DA4-EEE6BD027CB7}" destId="{DAF08DAB-5E89-48EA-857D-0CCFB698470A}" srcOrd="0" destOrd="2" presId="urn:microsoft.com/office/officeart/2005/8/layout/cycle4"/>
    <dgm:cxn modelId="{8F81D54B-2206-4EAE-AD5C-532E455F0569}" type="presOf" srcId="{324998A0-EC05-4877-B41D-794306DAE275}" destId="{5B58F718-8E88-4E36-97D4-5220241CA2DE}" srcOrd="0" destOrd="0" presId="urn:microsoft.com/office/officeart/2005/8/layout/cycle4"/>
    <dgm:cxn modelId="{27CB870E-D17C-4528-9533-0B0E9797B8E3}" type="presOf" srcId="{30CC16E0-5362-4625-BAA3-528E945F3EA5}" destId="{5390D77E-232E-437E-852A-DCD4B5C55BBB}" srcOrd="1" destOrd="0" presId="urn:microsoft.com/office/officeart/2005/8/layout/cycle4"/>
    <dgm:cxn modelId="{E2649416-A5BC-4919-8C06-648A2C11F47C}" type="presOf" srcId="{73B77638-9BAF-4F8A-A916-8DDC101069AF}" destId="{DAF08DAB-5E89-48EA-857D-0CCFB698470A}" srcOrd="0" destOrd="1" presId="urn:microsoft.com/office/officeart/2005/8/layout/cycle4"/>
    <dgm:cxn modelId="{2751DAC8-4E11-49F0-9403-505589598C1B}" type="presOf" srcId="{DA086C42-C0FD-4C47-B142-645A099B3A14}" destId="{6EE68F3B-73DE-45AE-8C9B-9ED9829AFF99}" srcOrd="0" destOrd="0" presId="urn:microsoft.com/office/officeart/2005/8/layout/cycle4"/>
    <dgm:cxn modelId="{924CE13C-9417-4AAB-9A95-F7C77CB25D46}" type="presOf" srcId="{3A45D408-8849-4E21-9459-01AD4BD6B03B}" destId="{E1E43259-F2DA-4EA5-9EC9-69484DBADA9B}" srcOrd="1" destOrd="0" presId="urn:microsoft.com/office/officeart/2005/8/layout/cycle4"/>
    <dgm:cxn modelId="{A012121B-2BA7-49B8-909B-1ED9D2E37264}" type="presOf" srcId="{0C0721AD-16A5-4A9F-8DA4-EEE6BD027CB7}" destId="{E1E43259-F2DA-4EA5-9EC9-69484DBADA9B}" srcOrd="1" destOrd="2" presId="urn:microsoft.com/office/officeart/2005/8/layout/cycle4"/>
    <dgm:cxn modelId="{87993440-B677-43CA-86A8-20245E7DED25}" type="presOf" srcId="{324998A0-EC05-4877-B41D-794306DAE275}" destId="{F213D78E-7EF9-4793-80DD-76684F1BFAEB}" srcOrd="1" destOrd="0" presId="urn:microsoft.com/office/officeart/2005/8/layout/cycle4"/>
    <dgm:cxn modelId="{1D0DDA72-2EF0-4B3F-94C9-402C573A6988}" type="presOf" srcId="{20CD0ED3-16AA-4CF7-BAC8-8B2A199B8CCD}" destId="{5B58F718-8E88-4E36-97D4-5220241CA2DE}" srcOrd="0" destOrd="3" presId="urn:microsoft.com/office/officeart/2005/8/layout/cycle4"/>
    <dgm:cxn modelId="{F1B35C49-6785-4142-BAAB-D0A9ADAB49E5}" type="presOf" srcId="{D112BAAD-DC45-44DF-98FF-6E5598ED2F43}" destId="{5B58F718-8E88-4E36-97D4-5220241CA2DE}" srcOrd="0" destOrd="6" presId="urn:microsoft.com/office/officeart/2005/8/layout/cycle4"/>
    <dgm:cxn modelId="{FDAC61EB-F07A-4B3D-B3FE-AFFD3F6426B3}" type="presOf" srcId="{5E8C251D-50B6-4516-A65D-506E8BE80F22}" destId="{5B58F718-8E88-4E36-97D4-5220241CA2DE}" srcOrd="0" destOrd="4" presId="urn:microsoft.com/office/officeart/2005/8/layout/cycle4"/>
    <dgm:cxn modelId="{0D4827F1-A649-4548-8475-7D9CC17E31C5}" type="presOf" srcId="{C21B8C86-1F9E-48DC-8725-4CA0F441D0C9}" destId="{D9AE9310-9863-4FD2-9314-9C8A2DA9B18D}" srcOrd="0" destOrd="0" presId="urn:microsoft.com/office/officeart/2005/8/layout/cycle4"/>
    <dgm:cxn modelId="{4DE2EAA6-7E79-4CEB-9527-0F62B2EE3ED9}" srcId="{6177DE11-CCE1-4468-93D0-375D704F83C6}" destId="{D112BAAD-DC45-44DF-98FF-6E5598ED2F43}" srcOrd="6" destOrd="0" parTransId="{C95CBAD2-E1C2-48AC-A7DB-6C3095813536}" sibTransId="{BE039B08-4770-41DD-AF0A-28F12DBDD424}"/>
    <dgm:cxn modelId="{BD9E3393-BCE9-440B-8967-52DA470EA86F}" type="presOf" srcId="{711E0ACA-2F6E-44AB-9A0F-F58BEFBD35AC}" destId="{54EED060-67B5-4EC7-9D43-5C5B35342E68}" srcOrd="0" destOrd="0" presId="urn:microsoft.com/office/officeart/2005/8/layout/cycle4"/>
    <dgm:cxn modelId="{F4A1CD5C-FC82-4942-AB61-3D42454507CF}" type="presOf" srcId="{DA086C42-C0FD-4C47-B142-645A099B3A14}" destId="{6B502365-23B0-4E68-8F4D-1588AC7D7FFF}" srcOrd="1" destOrd="0" presId="urn:microsoft.com/office/officeart/2005/8/layout/cycle4"/>
    <dgm:cxn modelId="{1C383A9B-6C98-4045-AA33-42D1414E9F49}" srcId="{F79DD681-CDCC-4B36-BF9A-26A0BC84E79F}" destId="{AE3C352A-0486-411E-B477-959B747C70C5}" srcOrd="3" destOrd="0" parTransId="{C824139B-6926-41B3-B568-3FC479279079}" sibTransId="{3E093288-3604-4220-9B4B-F6D5FA5F10F1}"/>
    <dgm:cxn modelId="{7E9BCD25-AD38-41B7-9C42-D772A76AF760}" type="presOf" srcId="{EFC764B0-20A8-4995-BFF9-BFC5A5610A88}" destId="{F213D78E-7EF9-4793-80DD-76684F1BFAEB}" srcOrd="1" destOrd="1" presId="urn:microsoft.com/office/officeart/2005/8/layout/cycle4"/>
    <dgm:cxn modelId="{7FB4DEE4-3963-4299-B77E-75664FFFEEE4}" type="presOf" srcId="{EFC764B0-20A8-4995-BFF9-BFC5A5610A88}" destId="{5B58F718-8E88-4E36-97D4-5220241CA2DE}" srcOrd="0" destOrd="1" presId="urn:microsoft.com/office/officeart/2005/8/layout/cycle4"/>
    <dgm:cxn modelId="{68810612-55DF-422A-9C2C-B831D0263CBE}" srcId="{6177DE11-CCE1-4468-93D0-375D704F83C6}" destId="{324998A0-EC05-4877-B41D-794306DAE275}" srcOrd="0" destOrd="0" parTransId="{379C7853-0E64-4921-A37A-E5F1FEA0D08A}" sibTransId="{DAAD77F5-1347-413F-B6FB-4B4555F31694}"/>
    <dgm:cxn modelId="{5B1DECC5-C6B2-4AD9-9CF8-E89BB6A4D839}" type="presOf" srcId="{73B77638-9BAF-4F8A-A916-8DDC101069AF}" destId="{E1E43259-F2DA-4EA5-9EC9-69484DBADA9B}" srcOrd="1" destOrd="1" presId="urn:microsoft.com/office/officeart/2005/8/layout/cycle4"/>
    <dgm:cxn modelId="{763CB1AC-2AF5-432D-BC5D-FD649F9DB415}" type="presParOf" srcId="{D9AE9310-9863-4FD2-9314-9C8A2DA9B18D}" destId="{4D896AE2-9538-4058-9C90-10DA095859DD}" srcOrd="0" destOrd="0" presId="urn:microsoft.com/office/officeart/2005/8/layout/cycle4"/>
    <dgm:cxn modelId="{9211A578-5E1C-4D98-ADDF-C3DE3D8107B7}" type="presParOf" srcId="{4D896AE2-9538-4058-9C90-10DA095859DD}" destId="{56D3EF32-F1B7-452A-939C-8B47BE2C2A50}" srcOrd="0" destOrd="0" presId="urn:microsoft.com/office/officeart/2005/8/layout/cycle4"/>
    <dgm:cxn modelId="{E7A15507-D4FA-417B-A752-422D16AA9C14}" type="presParOf" srcId="{56D3EF32-F1B7-452A-939C-8B47BE2C2A50}" destId="{5B58F718-8E88-4E36-97D4-5220241CA2DE}" srcOrd="0" destOrd="0" presId="urn:microsoft.com/office/officeart/2005/8/layout/cycle4"/>
    <dgm:cxn modelId="{608E4616-795F-4241-AB2F-60D93AEAFF15}" type="presParOf" srcId="{56D3EF32-F1B7-452A-939C-8B47BE2C2A50}" destId="{F213D78E-7EF9-4793-80DD-76684F1BFAEB}" srcOrd="1" destOrd="0" presId="urn:microsoft.com/office/officeart/2005/8/layout/cycle4"/>
    <dgm:cxn modelId="{419BFAA3-7DCC-47AD-8FF9-2CBE2ED4581F}" type="presParOf" srcId="{4D896AE2-9538-4058-9C90-10DA095859DD}" destId="{24B02811-41E9-42F6-9118-C76F35D51594}" srcOrd="1" destOrd="0" presId="urn:microsoft.com/office/officeart/2005/8/layout/cycle4"/>
    <dgm:cxn modelId="{AD087C0A-A156-4058-8613-AE92C96D9FA1}" type="presParOf" srcId="{24B02811-41E9-42F6-9118-C76F35D51594}" destId="{6EE68F3B-73DE-45AE-8C9B-9ED9829AFF99}" srcOrd="0" destOrd="0" presId="urn:microsoft.com/office/officeart/2005/8/layout/cycle4"/>
    <dgm:cxn modelId="{2BB7C985-D62A-425D-96E1-DF1633E390B0}" type="presParOf" srcId="{24B02811-41E9-42F6-9118-C76F35D51594}" destId="{6B502365-23B0-4E68-8F4D-1588AC7D7FFF}" srcOrd="1" destOrd="0" presId="urn:microsoft.com/office/officeart/2005/8/layout/cycle4"/>
    <dgm:cxn modelId="{631E29E7-22D2-4216-B1A6-60EB1FED2F1F}" type="presParOf" srcId="{4D896AE2-9538-4058-9C90-10DA095859DD}" destId="{4579E208-80B9-4290-8828-E3AD1C843A9A}" srcOrd="2" destOrd="0" presId="urn:microsoft.com/office/officeart/2005/8/layout/cycle4"/>
    <dgm:cxn modelId="{444FEFB4-F5C0-4469-A683-6F1546A3AA5C}" type="presParOf" srcId="{4579E208-80B9-4290-8828-E3AD1C843A9A}" destId="{DAF08DAB-5E89-48EA-857D-0CCFB698470A}" srcOrd="0" destOrd="0" presId="urn:microsoft.com/office/officeart/2005/8/layout/cycle4"/>
    <dgm:cxn modelId="{AD1946A2-5802-4786-A7E0-3439EABBADBF}" type="presParOf" srcId="{4579E208-80B9-4290-8828-E3AD1C843A9A}" destId="{E1E43259-F2DA-4EA5-9EC9-69484DBADA9B}" srcOrd="1" destOrd="0" presId="urn:microsoft.com/office/officeart/2005/8/layout/cycle4"/>
    <dgm:cxn modelId="{B0ED6A2A-1B05-4C78-8510-7F218009ADF0}" type="presParOf" srcId="{4D896AE2-9538-4058-9C90-10DA095859DD}" destId="{472E38D0-C32B-4532-BA51-57BE672D4E26}" srcOrd="3" destOrd="0" presId="urn:microsoft.com/office/officeart/2005/8/layout/cycle4"/>
    <dgm:cxn modelId="{7A1B817E-8466-4313-9543-5406A55507D2}" type="presParOf" srcId="{472E38D0-C32B-4532-BA51-57BE672D4E26}" destId="{16AB8102-81BB-4AFE-8003-C60AB8859685}" srcOrd="0" destOrd="0" presId="urn:microsoft.com/office/officeart/2005/8/layout/cycle4"/>
    <dgm:cxn modelId="{5CACC13D-5BB4-4245-B36F-96C863983EEE}" type="presParOf" srcId="{472E38D0-C32B-4532-BA51-57BE672D4E26}" destId="{5390D77E-232E-437E-852A-DCD4B5C55BBB}" srcOrd="1" destOrd="0" presId="urn:microsoft.com/office/officeart/2005/8/layout/cycle4"/>
    <dgm:cxn modelId="{2FF4AC21-F676-449F-BA13-CDE26122A9F1}" type="presParOf" srcId="{4D896AE2-9538-4058-9C90-10DA095859DD}" destId="{1332EDEF-C589-483D-8DDA-3CFAF8A77BEE}" srcOrd="4" destOrd="0" presId="urn:microsoft.com/office/officeart/2005/8/layout/cycle4"/>
    <dgm:cxn modelId="{E2CFF557-8831-478F-9F4E-363E13EE6D5E}" type="presParOf" srcId="{D9AE9310-9863-4FD2-9314-9C8A2DA9B18D}" destId="{9B497E35-45A6-4DCB-B41F-D427AE9CFE62}" srcOrd="1" destOrd="0" presId="urn:microsoft.com/office/officeart/2005/8/layout/cycle4"/>
    <dgm:cxn modelId="{066869D6-1811-4F8C-9A47-FA20EAB68F55}" type="presParOf" srcId="{9B497E35-45A6-4DCB-B41F-D427AE9CFE62}" destId="{527BEDB2-3905-44D3-BC08-BC3757BF8FE4}" srcOrd="0" destOrd="0" presId="urn:microsoft.com/office/officeart/2005/8/layout/cycle4"/>
    <dgm:cxn modelId="{4FECDD8C-BCDB-456C-A224-835C3D94F691}" type="presParOf" srcId="{9B497E35-45A6-4DCB-B41F-D427AE9CFE62}" destId="{54EED060-67B5-4EC7-9D43-5C5B35342E68}" srcOrd="1" destOrd="0" presId="urn:microsoft.com/office/officeart/2005/8/layout/cycle4"/>
    <dgm:cxn modelId="{929A1968-388B-46AE-A847-80DB185342DE}" type="presParOf" srcId="{9B497E35-45A6-4DCB-B41F-D427AE9CFE62}" destId="{C7E7FB00-6AC9-4943-B363-38169A4DCD62}" srcOrd="2" destOrd="0" presId="urn:microsoft.com/office/officeart/2005/8/layout/cycle4"/>
    <dgm:cxn modelId="{75E8A86B-1DD9-4F7F-BA94-0A1FE10D4754}" type="presParOf" srcId="{9B497E35-45A6-4DCB-B41F-D427AE9CFE62}" destId="{258AFBE9-B9A8-40D2-B03E-34F751D2F50C}" srcOrd="3" destOrd="0" presId="urn:microsoft.com/office/officeart/2005/8/layout/cycle4"/>
    <dgm:cxn modelId="{DF58C7A7-67E2-40C5-9F8D-6F5A7FCC93E5}" type="presParOf" srcId="{9B497E35-45A6-4DCB-B41F-D427AE9CFE62}" destId="{6A992215-3038-4522-8A4A-A692F42169FB}" srcOrd="4" destOrd="0" presId="urn:microsoft.com/office/officeart/2005/8/layout/cycle4"/>
    <dgm:cxn modelId="{F39B64B6-0258-43B9-9C5A-B08E4992297E}" type="presParOf" srcId="{D9AE9310-9863-4FD2-9314-9C8A2DA9B18D}" destId="{073097B9-1B23-4ADF-AFEC-7C1FFFA72250}" srcOrd="2" destOrd="0" presId="urn:microsoft.com/office/officeart/2005/8/layout/cycle4"/>
    <dgm:cxn modelId="{1F548638-D446-4781-8AF4-2ECF27564F2D}" type="presParOf" srcId="{D9AE9310-9863-4FD2-9314-9C8A2DA9B18D}" destId="{2FC027F9-88D9-4616-AFE1-D252087A2575}" srcOrd="3" destOrd="0" presId="urn:microsoft.com/office/officeart/2005/8/layout/cycle4"/>
  </dgm:cxnLst>
  <dgm:bg>
    <a:effectLst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5E4086B2-A460-441E-98DF-96E16320655A}" type="doc">
      <dgm:prSet loTypeId="urn:microsoft.com/office/officeart/2005/8/layout/list1" loCatId="list" qsTypeId="urn:microsoft.com/office/officeart/2005/8/quickstyle/3d3" qsCatId="3D" csTypeId="urn:microsoft.com/office/officeart/2005/8/colors/accent4_2" csCatId="accent4" phldr="1"/>
      <dgm:spPr/>
      <dgm:t>
        <a:bodyPr/>
        <a:lstStyle/>
        <a:p>
          <a:endParaRPr lang="pl-PL"/>
        </a:p>
      </dgm:t>
    </dgm:pt>
    <dgm:pt modelId="{AA739532-B0A5-44C2-BA95-1CFA852E9928}">
      <dgm:prSet custT="1"/>
      <dgm:spPr/>
      <dgm:t>
        <a:bodyPr/>
        <a:lstStyle/>
        <a:p>
          <a:r>
            <a:rPr lang="pl-PL" sz="1800" b="0" dirty="0">
              <a:solidFill>
                <a:schemeClr val="tx1"/>
              </a:solidFill>
            </a:rPr>
            <a:t>Oświadczenia dotyczące kwalifikowalności podatku VAT </a:t>
          </a:r>
        </a:p>
      </dgm:t>
    </dgm:pt>
    <dgm:pt modelId="{1F7EE00C-A599-4809-9755-A78C5090EC7B}" type="parTrans" cxnId="{BD11B197-6C2A-42C9-99EF-F9BB7E90DD77}">
      <dgm:prSet/>
      <dgm:spPr/>
      <dgm:t>
        <a:bodyPr/>
        <a:lstStyle/>
        <a:p>
          <a:endParaRPr lang="pl-PL" b="0">
            <a:solidFill>
              <a:schemeClr val="tx1"/>
            </a:solidFill>
          </a:endParaRPr>
        </a:p>
      </dgm:t>
    </dgm:pt>
    <dgm:pt modelId="{27624141-4844-4FF4-BFAB-70E23B334CA5}" type="sibTrans" cxnId="{BD11B197-6C2A-42C9-99EF-F9BB7E90DD77}">
      <dgm:prSet/>
      <dgm:spPr/>
      <dgm:t>
        <a:bodyPr/>
        <a:lstStyle/>
        <a:p>
          <a:endParaRPr lang="pl-PL" b="0">
            <a:solidFill>
              <a:schemeClr val="tx1"/>
            </a:solidFill>
          </a:endParaRPr>
        </a:p>
      </dgm:t>
    </dgm:pt>
    <dgm:pt modelId="{94763B1B-E423-4C6B-BBD4-93AF56E55781}">
      <dgm:prSet/>
      <dgm:spPr/>
      <dgm:t>
        <a:bodyPr/>
        <a:lstStyle/>
        <a:p>
          <a:r>
            <a:rPr lang="pl-PL" b="0" dirty="0">
              <a:solidFill>
                <a:schemeClr val="tx1"/>
              </a:solidFill>
            </a:rPr>
            <a:t>zgodnie ze statusem podatnika</a:t>
          </a:r>
        </a:p>
      </dgm:t>
    </dgm:pt>
    <dgm:pt modelId="{5E596809-10D1-455B-8D02-1A21C1A65805}" type="parTrans" cxnId="{32CC69C2-1EE6-4D04-8D44-4C3346DC2597}">
      <dgm:prSet/>
      <dgm:spPr/>
      <dgm:t>
        <a:bodyPr/>
        <a:lstStyle/>
        <a:p>
          <a:endParaRPr lang="pl-PL" b="0">
            <a:solidFill>
              <a:schemeClr val="tx1"/>
            </a:solidFill>
          </a:endParaRPr>
        </a:p>
      </dgm:t>
    </dgm:pt>
    <dgm:pt modelId="{621CF1A9-C647-4A21-814A-7338550CED78}" type="sibTrans" cxnId="{32CC69C2-1EE6-4D04-8D44-4C3346DC2597}">
      <dgm:prSet/>
      <dgm:spPr/>
      <dgm:t>
        <a:bodyPr/>
        <a:lstStyle/>
        <a:p>
          <a:endParaRPr lang="pl-PL" b="0">
            <a:solidFill>
              <a:schemeClr val="tx1"/>
            </a:solidFill>
          </a:endParaRPr>
        </a:p>
      </dgm:t>
    </dgm:pt>
    <dgm:pt modelId="{FB44E98F-5AD4-400A-A4C0-AB74B3EE6044}">
      <dgm:prSet custT="1"/>
      <dgm:spPr/>
      <dgm:t>
        <a:bodyPr/>
        <a:lstStyle/>
        <a:p>
          <a:r>
            <a:rPr lang="pl-PL" sz="1800" b="0" dirty="0">
              <a:solidFill>
                <a:schemeClr val="tx1"/>
              </a:solidFill>
            </a:rPr>
            <a:t>Poziom kosztów pośrednich </a:t>
          </a:r>
        </a:p>
      </dgm:t>
    </dgm:pt>
    <dgm:pt modelId="{B474B39B-EEB9-4918-8555-9346DD39FD3B}" type="parTrans" cxnId="{43A4F953-7A80-451E-84C8-9CA3A7436831}">
      <dgm:prSet/>
      <dgm:spPr/>
      <dgm:t>
        <a:bodyPr/>
        <a:lstStyle/>
        <a:p>
          <a:endParaRPr lang="pl-PL" b="0">
            <a:solidFill>
              <a:schemeClr val="tx1"/>
            </a:solidFill>
          </a:endParaRPr>
        </a:p>
      </dgm:t>
    </dgm:pt>
    <dgm:pt modelId="{52C4F92D-44A0-48D3-A1B5-80B5064F48CB}" type="sibTrans" cxnId="{43A4F953-7A80-451E-84C8-9CA3A7436831}">
      <dgm:prSet/>
      <dgm:spPr/>
      <dgm:t>
        <a:bodyPr/>
        <a:lstStyle/>
        <a:p>
          <a:endParaRPr lang="pl-PL" b="0">
            <a:solidFill>
              <a:schemeClr val="tx1"/>
            </a:solidFill>
          </a:endParaRPr>
        </a:p>
      </dgm:t>
    </dgm:pt>
    <dgm:pt modelId="{E93AF815-6B18-40BC-A4BB-FC8218258B8F}">
      <dgm:prSet/>
      <dgm:spPr/>
      <dgm:t>
        <a:bodyPr/>
        <a:lstStyle/>
        <a:p>
          <a:r>
            <a:rPr lang="pl-PL" b="0">
              <a:solidFill>
                <a:schemeClr val="tx1"/>
              </a:solidFill>
            </a:rPr>
            <a:t>zgodny z poziomem określonym w </a:t>
          </a:r>
          <a:r>
            <a:rPr lang="pl-PL" b="0" i="1">
              <a:solidFill>
                <a:schemeClr val="tx1"/>
              </a:solidFill>
            </a:rPr>
            <a:t>Wytycznych kwalifikowalności …</a:t>
          </a:r>
          <a:endParaRPr lang="pl-PL" b="0">
            <a:solidFill>
              <a:schemeClr val="tx1"/>
            </a:solidFill>
          </a:endParaRPr>
        </a:p>
      </dgm:t>
    </dgm:pt>
    <dgm:pt modelId="{FF42FB04-95AB-4AC3-9128-0609A3E88E0E}" type="parTrans" cxnId="{0FA8EE01-0294-41AC-B660-63991E869BB6}">
      <dgm:prSet/>
      <dgm:spPr/>
      <dgm:t>
        <a:bodyPr/>
        <a:lstStyle/>
        <a:p>
          <a:endParaRPr lang="pl-PL" b="0">
            <a:solidFill>
              <a:schemeClr val="tx1"/>
            </a:solidFill>
          </a:endParaRPr>
        </a:p>
      </dgm:t>
    </dgm:pt>
    <dgm:pt modelId="{299D1406-6915-435E-845D-490E6F1419B7}" type="sibTrans" cxnId="{0FA8EE01-0294-41AC-B660-63991E869BB6}">
      <dgm:prSet/>
      <dgm:spPr/>
      <dgm:t>
        <a:bodyPr/>
        <a:lstStyle/>
        <a:p>
          <a:endParaRPr lang="pl-PL" b="0">
            <a:solidFill>
              <a:schemeClr val="tx1"/>
            </a:solidFill>
          </a:endParaRPr>
        </a:p>
      </dgm:t>
    </dgm:pt>
    <dgm:pt modelId="{D3F8F8B8-D34C-4708-BC4A-7517A5F9AE39}">
      <dgm:prSet custT="1"/>
      <dgm:spPr/>
      <dgm:t>
        <a:bodyPr/>
        <a:lstStyle/>
        <a:p>
          <a:r>
            <a:rPr lang="pl-PL" sz="1800" b="0" dirty="0">
              <a:solidFill>
                <a:schemeClr val="tx1"/>
              </a:solidFill>
            </a:rPr>
            <a:t>Uzasadnienia dla pozycji budżetowych</a:t>
          </a:r>
        </a:p>
      </dgm:t>
    </dgm:pt>
    <dgm:pt modelId="{D33715D2-0C39-4D7D-A0F0-395F6B0B4A3D}" type="parTrans" cxnId="{FC888430-6A0A-4C5B-A97E-499BFDA4F686}">
      <dgm:prSet/>
      <dgm:spPr/>
      <dgm:t>
        <a:bodyPr/>
        <a:lstStyle/>
        <a:p>
          <a:endParaRPr lang="pl-PL" b="0">
            <a:solidFill>
              <a:schemeClr val="tx1"/>
            </a:solidFill>
          </a:endParaRPr>
        </a:p>
      </dgm:t>
    </dgm:pt>
    <dgm:pt modelId="{F25D150C-73D2-40A0-BE70-D5CDF70B45E5}" type="sibTrans" cxnId="{FC888430-6A0A-4C5B-A97E-499BFDA4F686}">
      <dgm:prSet/>
      <dgm:spPr/>
      <dgm:t>
        <a:bodyPr/>
        <a:lstStyle/>
        <a:p>
          <a:endParaRPr lang="pl-PL" b="0">
            <a:solidFill>
              <a:schemeClr val="tx1"/>
            </a:solidFill>
          </a:endParaRPr>
        </a:p>
      </dgm:t>
    </dgm:pt>
    <dgm:pt modelId="{C6219B97-47FC-4CB7-84E1-627C609B9740}">
      <dgm:prSet/>
      <dgm:spPr/>
      <dgm:t>
        <a:bodyPr/>
        <a:lstStyle/>
        <a:p>
          <a:r>
            <a:rPr lang="pl-PL" b="0" dirty="0">
              <a:solidFill>
                <a:schemeClr val="tx1"/>
              </a:solidFill>
            </a:rPr>
            <a:t>dotyczy w szczególności „zestawów”, kompletów”, itp.</a:t>
          </a:r>
        </a:p>
      </dgm:t>
    </dgm:pt>
    <dgm:pt modelId="{D0F5BF30-6D02-44A0-8953-2B943778E5F0}" type="parTrans" cxnId="{D312D824-F5A1-40B4-9F72-9091E2AE8735}">
      <dgm:prSet/>
      <dgm:spPr/>
      <dgm:t>
        <a:bodyPr/>
        <a:lstStyle/>
        <a:p>
          <a:endParaRPr lang="pl-PL" b="0">
            <a:solidFill>
              <a:schemeClr val="tx1"/>
            </a:solidFill>
          </a:endParaRPr>
        </a:p>
      </dgm:t>
    </dgm:pt>
    <dgm:pt modelId="{5389D0B6-5F60-418F-A991-C15130668DEE}" type="sibTrans" cxnId="{D312D824-F5A1-40B4-9F72-9091E2AE8735}">
      <dgm:prSet/>
      <dgm:spPr/>
      <dgm:t>
        <a:bodyPr/>
        <a:lstStyle/>
        <a:p>
          <a:endParaRPr lang="pl-PL" b="0">
            <a:solidFill>
              <a:schemeClr val="tx1"/>
            </a:solidFill>
          </a:endParaRPr>
        </a:p>
      </dgm:t>
    </dgm:pt>
    <dgm:pt modelId="{3FEC3673-D835-42A2-B3FF-AAFBFD3DAB68}">
      <dgm:prSet custT="1"/>
      <dgm:spPr/>
      <dgm:t>
        <a:bodyPr/>
        <a:lstStyle/>
        <a:p>
          <a:r>
            <a:rPr lang="pl-PL" sz="1800" b="0" dirty="0">
              <a:solidFill>
                <a:schemeClr val="tx1"/>
              </a:solidFill>
            </a:rPr>
            <a:t>Sposób zaangażowania osób do realizacji działań</a:t>
          </a:r>
        </a:p>
      </dgm:t>
    </dgm:pt>
    <dgm:pt modelId="{C175D990-B112-4986-8A3F-871471A2BAE8}" type="parTrans" cxnId="{61BD8261-6F4B-4AB0-B0DE-6B6F1B029726}">
      <dgm:prSet/>
      <dgm:spPr/>
      <dgm:t>
        <a:bodyPr/>
        <a:lstStyle/>
        <a:p>
          <a:endParaRPr lang="pl-PL" b="0">
            <a:solidFill>
              <a:schemeClr val="tx1"/>
            </a:solidFill>
          </a:endParaRPr>
        </a:p>
      </dgm:t>
    </dgm:pt>
    <dgm:pt modelId="{2CA454B9-780F-4479-9326-533396458386}" type="sibTrans" cxnId="{61BD8261-6F4B-4AB0-B0DE-6B6F1B029726}">
      <dgm:prSet/>
      <dgm:spPr/>
      <dgm:t>
        <a:bodyPr/>
        <a:lstStyle/>
        <a:p>
          <a:endParaRPr lang="pl-PL" b="0">
            <a:solidFill>
              <a:schemeClr val="tx1"/>
            </a:solidFill>
          </a:endParaRPr>
        </a:p>
      </dgm:t>
    </dgm:pt>
    <dgm:pt modelId="{F82C40A4-2557-4C9C-9D0B-D4B72C8FE8C9}">
      <dgm:prSet/>
      <dgm:spPr/>
      <dgm:t>
        <a:bodyPr/>
        <a:lstStyle/>
        <a:p>
          <a:r>
            <a:rPr lang="pl-PL" b="0" dirty="0">
              <a:solidFill>
                <a:schemeClr val="tx1"/>
              </a:solidFill>
            </a:rPr>
            <a:t>jednoznaczne wskazywanie sposobu zatrudnienia /zaangażowania </a:t>
          </a:r>
          <a:br>
            <a:rPr lang="pl-PL" b="0" dirty="0">
              <a:solidFill>
                <a:schemeClr val="tx1"/>
              </a:solidFill>
            </a:rPr>
          </a:br>
          <a:r>
            <a:rPr lang="pl-PL" b="0" dirty="0">
              <a:solidFill>
                <a:schemeClr val="tx1"/>
              </a:solidFill>
            </a:rPr>
            <a:t>i sposobu wynagradzania osób / podmiotów za wykonanie określonych działań w projekcie</a:t>
          </a:r>
        </a:p>
      </dgm:t>
    </dgm:pt>
    <dgm:pt modelId="{49A7BB89-DD9B-4879-B069-EB5F97CDDB4F}" type="parTrans" cxnId="{1DE46544-A5D1-4AD8-BEDC-B8D7987489A2}">
      <dgm:prSet/>
      <dgm:spPr/>
      <dgm:t>
        <a:bodyPr/>
        <a:lstStyle/>
        <a:p>
          <a:endParaRPr lang="pl-PL" b="0">
            <a:solidFill>
              <a:schemeClr val="tx1"/>
            </a:solidFill>
          </a:endParaRPr>
        </a:p>
      </dgm:t>
    </dgm:pt>
    <dgm:pt modelId="{B2755482-981B-4D9F-B8EC-6F56F0421A3B}" type="sibTrans" cxnId="{1DE46544-A5D1-4AD8-BEDC-B8D7987489A2}">
      <dgm:prSet/>
      <dgm:spPr/>
      <dgm:t>
        <a:bodyPr/>
        <a:lstStyle/>
        <a:p>
          <a:endParaRPr lang="pl-PL" b="0">
            <a:solidFill>
              <a:schemeClr val="tx1"/>
            </a:solidFill>
          </a:endParaRPr>
        </a:p>
      </dgm:t>
    </dgm:pt>
    <dgm:pt modelId="{115C0CC1-654E-4F96-8E59-05E25B5B30B8}">
      <dgm:prSet custT="1"/>
      <dgm:spPr/>
      <dgm:t>
        <a:bodyPr/>
        <a:lstStyle/>
        <a:p>
          <a:r>
            <a:rPr lang="pl-PL" sz="1800" b="0" dirty="0">
              <a:solidFill>
                <a:schemeClr val="tx1"/>
              </a:solidFill>
            </a:rPr>
            <a:t>Uzasadnienia dla wnoszonego wkładu własnego</a:t>
          </a:r>
        </a:p>
      </dgm:t>
    </dgm:pt>
    <dgm:pt modelId="{B9530A21-BA40-48E1-8277-69537F3B61FB}" type="parTrans" cxnId="{DA5E61AF-CD33-4825-B27E-00AD965660BC}">
      <dgm:prSet/>
      <dgm:spPr/>
      <dgm:t>
        <a:bodyPr/>
        <a:lstStyle/>
        <a:p>
          <a:endParaRPr lang="pl-PL" b="0">
            <a:solidFill>
              <a:schemeClr val="tx1"/>
            </a:solidFill>
          </a:endParaRPr>
        </a:p>
      </dgm:t>
    </dgm:pt>
    <dgm:pt modelId="{100736DF-204B-482D-BBB0-8F66770FEB30}" type="sibTrans" cxnId="{DA5E61AF-CD33-4825-B27E-00AD965660BC}">
      <dgm:prSet/>
      <dgm:spPr/>
      <dgm:t>
        <a:bodyPr/>
        <a:lstStyle/>
        <a:p>
          <a:endParaRPr lang="pl-PL" b="0">
            <a:solidFill>
              <a:schemeClr val="tx1"/>
            </a:solidFill>
          </a:endParaRPr>
        </a:p>
      </dgm:t>
    </dgm:pt>
    <dgm:pt modelId="{FBD6B5E5-F6DF-4DD1-A43F-A6ED38437F1C}" type="pres">
      <dgm:prSet presAssocID="{5E4086B2-A460-441E-98DF-96E16320655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4515368C-8158-449D-8524-3B9EBC05F2B4}" type="pres">
      <dgm:prSet presAssocID="{AA739532-B0A5-44C2-BA95-1CFA852E9928}" presName="parentLin" presStyleCnt="0"/>
      <dgm:spPr/>
    </dgm:pt>
    <dgm:pt modelId="{CCFA688B-3612-47C4-AA7D-4779AD9AB16C}" type="pres">
      <dgm:prSet presAssocID="{AA739532-B0A5-44C2-BA95-1CFA852E9928}" presName="parentLeftMargin" presStyleLbl="node1" presStyleIdx="0" presStyleCnt="5"/>
      <dgm:spPr/>
      <dgm:t>
        <a:bodyPr/>
        <a:lstStyle/>
        <a:p>
          <a:endParaRPr lang="pl-PL"/>
        </a:p>
      </dgm:t>
    </dgm:pt>
    <dgm:pt modelId="{15B0071D-C750-4E42-9BF8-5FB1C84332C0}" type="pres">
      <dgm:prSet presAssocID="{AA739532-B0A5-44C2-BA95-1CFA852E9928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96D4CAE-767C-4C75-8D71-F6EEF6021C8B}" type="pres">
      <dgm:prSet presAssocID="{AA739532-B0A5-44C2-BA95-1CFA852E9928}" presName="negativeSpace" presStyleCnt="0"/>
      <dgm:spPr/>
    </dgm:pt>
    <dgm:pt modelId="{95ABBBAF-4C50-4D03-9D32-762E4BACCD25}" type="pres">
      <dgm:prSet presAssocID="{AA739532-B0A5-44C2-BA95-1CFA852E9928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BE027C6-20BF-4642-9E96-80E1834C370F}" type="pres">
      <dgm:prSet presAssocID="{27624141-4844-4FF4-BFAB-70E23B334CA5}" presName="spaceBetweenRectangles" presStyleCnt="0"/>
      <dgm:spPr/>
    </dgm:pt>
    <dgm:pt modelId="{BD582A4B-CAE7-4196-8C7B-3D16397FB2D8}" type="pres">
      <dgm:prSet presAssocID="{FB44E98F-5AD4-400A-A4C0-AB74B3EE6044}" presName="parentLin" presStyleCnt="0"/>
      <dgm:spPr/>
    </dgm:pt>
    <dgm:pt modelId="{6ADDEAE0-4BD5-4492-8A3A-C3D09DDA297B}" type="pres">
      <dgm:prSet presAssocID="{FB44E98F-5AD4-400A-A4C0-AB74B3EE6044}" presName="parentLeftMargin" presStyleLbl="node1" presStyleIdx="0" presStyleCnt="5"/>
      <dgm:spPr/>
      <dgm:t>
        <a:bodyPr/>
        <a:lstStyle/>
        <a:p>
          <a:endParaRPr lang="pl-PL"/>
        </a:p>
      </dgm:t>
    </dgm:pt>
    <dgm:pt modelId="{D7514B55-D37A-4211-8014-50C2F26AE572}" type="pres">
      <dgm:prSet presAssocID="{FB44E98F-5AD4-400A-A4C0-AB74B3EE6044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237FD24-3A9C-4427-8288-61C06097D0D8}" type="pres">
      <dgm:prSet presAssocID="{FB44E98F-5AD4-400A-A4C0-AB74B3EE6044}" presName="negativeSpace" presStyleCnt="0"/>
      <dgm:spPr/>
    </dgm:pt>
    <dgm:pt modelId="{E016A23A-8F5C-4886-BC9C-3A28DE24A253}" type="pres">
      <dgm:prSet presAssocID="{FB44E98F-5AD4-400A-A4C0-AB74B3EE6044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72EECAC-4FBB-46A9-8A0D-5B65A154EA56}" type="pres">
      <dgm:prSet presAssocID="{52C4F92D-44A0-48D3-A1B5-80B5064F48CB}" presName="spaceBetweenRectangles" presStyleCnt="0"/>
      <dgm:spPr/>
    </dgm:pt>
    <dgm:pt modelId="{770BEEE8-8D32-4636-83B4-BD152ACD8D1C}" type="pres">
      <dgm:prSet presAssocID="{D3F8F8B8-D34C-4708-BC4A-7517A5F9AE39}" presName="parentLin" presStyleCnt="0"/>
      <dgm:spPr/>
    </dgm:pt>
    <dgm:pt modelId="{9FEE76D7-7400-4D20-A72B-7FF1BE33515C}" type="pres">
      <dgm:prSet presAssocID="{D3F8F8B8-D34C-4708-BC4A-7517A5F9AE39}" presName="parentLeftMargin" presStyleLbl="node1" presStyleIdx="1" presStyleCnt="5"/>
      <dgm:spPr/>
      <dgm:t>
        <a:bodyPr/>
        <a:lstStyle/>
        <a:p>
          <a:endParaRPr lang="pl-PL"/>
        </a:p>
      </dgm:t>
    </dgm:pt>
    <dgm:pt modelId="{795D4E80-F00C-49B1-9EDC-0449C0532357}" type="pres">
      <dgm:prSet presAssocID="{D3F8F8B8-D34C-4708-BC4A-7517A5F9AE39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F0A8FC6-24F7-47DB-9561-ED3C21EACEE8}" type="pres">
      <dgm:prSet presAssocID="{D3F8F8B8-D34C-4708-BC4A-7517A5F9AE39}" presName="negativeSpace" presStyleCnt="0"/>
      <dgm:spPr/>
    </dgm:pt>
    <dgm:pt modelId="{C3E477A6-9410-4BD0-8BDA-410D653A81AC}" type="pres">
      <dgm:prSet presAssocID="{D3F8F8B8-D34C-4708-BC4A-7517A5F9AE39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3EC503B-79F1-452E-AAE5-C407D914D7E0}" type="pres">
      <dgm:prSet presAssocID="{F25D150C-73D2-40A0-BE70-D5CDF70B45E5}" presName="spaceBetweenRectangles" presStyleCnt="0"/>
      <dgm:spPr/>
    </dgm:pt>
    <dgm:pt modelId="{2D91A4EF-A792-40A4-839C-5C134D2247C1}" type="pres">
      <dgm:prSet presAssocID="{3FEC3673-D835-42A2-B3FF-AAFBFD3DAB68}" presName="parentLin" presStyleCnt="0"/>
      <dgm:spPr/>
    </dgm:pt>
    <dgm:pt modelId="{FC4EBAD0-6CFF-472C-AA57-6DA7FDA404F8}" type="pres">
      <dgm:prSet presAssocID="{3FEC3673-D835-42A2-B3FF-AAFBFD3DAB68}" presName="parentLeftMargin" presStyleLbl="node1" presStyleIdx="2" presStyleCnt="5"/>
      <dgm:spPr/>
      <dgm:t>
        <a:bodyPr/>
        <a:lstStyle/>
        <a:p>
          <a:endParaRPr lang="pl-PL"/>
        </a:p>
      </dgm:t>
    </dgm:pt>
    <dgm:pt modelId="{56A9B28B-CE15-41AF-B47A-8066AC51E6D0}" type="pres">
      <dgm:prSet presAssocID="{3FEC3673-D835-42A2-B3FF-AAFBFD3DAB68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CAFA17B-2CA9-4904-8018-D14EE9FE60A5}" type="pres">
      <dgm:prSet presAssocID="{3FEC3673-D835-42A2-B3FF-AAFBFD3DAB68}" presName="negativeSpace" presStyleCnt="0"/>
      <dgm:spPr/>
    </dgm:pt>
    <dgm:pt modelId="{59093FF2-A01E-462E-B85D-121F5D6F7EA8}" type="pres">
      <dgm:prSet presAssocID="{3FEC3673-D835-42A2-B3FF-AAFBFD3DAB68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11C887E4-3CA7-4CB0-ABE6-4E6046616191}" type="pres">
      <dgm:prSet presAssocID="{2CA454B9-780F-4479-9326-533396458386}" presName="spaceBetweenRectangles" presStyleCnt="0"/>
      <dgm:spPr/>
    </dgm:pt>
    <dgm:pt modelId="{E1667BFA-EEDE-44A7-AA3C-A5DC143DFE6D}" type="pres">
      <dgm:prSet presAssocID="{115C0CC1-654E-4F96-8E59-05E25B5B30B8}" presName="parentLin" presStyleCnt="0"/>
      <dgm:spPr/>
    </dgm:pt>
    <dgm:pt modelId="{0D0CDBCF-63D6-42CF-A79F-EE110FA63632}" type="pres">
      <dgm:prSet presAssocID="{115C0CC1-654E-4F96-8E59-05E25B5B30B8}" presName="parentLeftMargin" presStyleLbl="node1" presStyleIdx="3" presStyleCnt="5"/>
      <dgm:spPr/>
      <dgm:t>
        <a:bodyPr/>
        <a:lstStyle/>
        <a:p>
          <a:endParaRPr lang="pl-PL"/>
        </a:p>
      </dgm:t>
    </dgm:pt>
    <dgm:pt modelId="{4E448B9A-B866-498E-B876-85784A8CAFBA}" type="pres">
      <dgm:prSet presAssocID="{115C0CC1-654E-4F96-8E59-05E25B5B30B8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EEFEEBD-F7D3-42AE-BABB-A4B7184EE6D1}" type="pres">
      <dgm:prSet presAssocID="{115C0CC1-654E-4F96-8E59-05E25B5B30B8}" presName="negativeSpace" presStyleCnt="0"/>
      <dgm:spPr/>
    </dgm:pt>
    <dgm:pt modelId="{31573E99-3286-4A6C-92F8-A8CDC60E8BA2}" type="pres">
      <dgm:prSet presAssocID="{115C0CC1-654E-4F96-8E59-05E25B5B30B8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BC55DD92-B4FE-4560-98F1-9F743B25EEF1}" type="presOf" srcId="{D3F8F8B8-D34C-4708-BC4A-7517A5F9AE39}" destId="{795D4E80-F00C-49B1-9EDC-0449C0532357}" srcOrd="1" destOrd="0" presId="urn:microsoft.com/office/officeart/2005/8/layout/list1"/>
    <dgm:cxn modelId="{8D7B968E-AA4E-426A-85B5-C7436470C811}" type="presOf" srcId="{115C0CC1-654E-4F96-8E59-05E25B5B30B8}" destId="{4E448B9A-B866-498E-B876-85784A8CAFBA}" srcOrd="1" destOrd="0" presId="urn:microsoft.com/office/officeart/2005/8/layout/list1"/>
    <dgm:cxn modelId="{FC888430-6A0A-4C5B-A97E-499BFDA4F686}" srcId="{5E4086B2-A460-441E-98DF-96E16320655A}" destId="{D3F8F8B8-D34C-4708-BC4A-7517A5F9AE39}" srcOrd="2" destOrd="0" parTransId="{D33715D2-0C39-4D7D-A0F0-395F6B0B4A3D}" sibTransId="{F25D150C-73D2-40A0-BE70-D5CDF70B45E5}"/>
    <dgm:cxn modelId="{E9C2111C-275F-45BA-A78F-4EFAB87CA77B}" type="presOf" srcId="{3FEC3673-D835-42A2-B3FF-AAFBFD3DAB68}" destId="{56A9B28B-CE15-41AF-B47A-8066AC51E6D0}" srcOrd="1" destOrd="0" presId="urn:microsoft.com/office/officeart/2005/8/layout/list1"/>
    <dgm:cxn modelId="{408B7482-678F-4DE4-B449-1001D111F7CA}" type="presOf" srcId="{94763B1B-E423-4C6B-BBD4-93AF56E55781}" destId="{95ABBBAF-4C50-4D03-9D32-762E4BACCD25}" srcOrd="0" destOrd="0" presId="urn:microsoft.com/office/officeart/2005/8/layout/list1"/>
    <dgm:cxn modelId="{842D6C96-29A1-4E6F-8FFF-AA90FEB98896}" type="presOf" srcId="{C6219B97-47FC-4CB7-84E1-627C609B9740}" destId="{C3E477A6-9410-4BD0-8BDA-410D653A81AC}" srcOrd="0" destOrd="0" presId="urn:microsoft.com/office/officeart/2005/8/layout/list1"/>
    <dgm:cxn modelId="{DA5E61AF-CD33-4825-B27E-00AD965660BC}" srcId="{5E4086B2-A460-441E-98DF-96E16320655A}" destId="{115C0CC1-654E-4F96-8E59-05E25B5B30B8}" srcOrd="4" destOrd="0" parTransId="{B9530A21-BA40-48E1-8277-69537F3B61FB}" sibTransId="{100736DF-204B-482D-BBB0-8F66770FEB30}"/>
    <dgm:cxn modelId="{960F44D3-21E5-4FBE-A5BF-D57D1286FDE7}" type="presOf" srcId="{D3F8F8B8-D34C-4708-BC4A-7517A5F9AE39}" destId="{9FEE76D7-7400-4D20-A72B-7FF1BE33515C}" srcOrd="0" destOrd="0" presId="urn:microsoft.com/office/officeart/2005/8/layout/list1"/>
    <dgm:cxn modelId="{61BD8261-6F4B-4AB0-B0DE-6B6F1B029726}" srcId="{5E4086B2-A460-441E-98DF-96E16320655A}" destId="{3FEC3673-D835-42A2-B3FF-AAFBFD3DAB68}" srcOrd="3" destOrd="0" parTransId="{C175D990-B112-4986-8A3F-871471A2BAE8}" sibTransId="{2CA454B9-780F-4479-9326-533396458386}"/>
    <dgm:cxn modelId="{DD7AEF40-4F12-4F03-8933-D1E6C375C3D9}" type="presOf" srcId="{5E4086B2-A460-441E-98DF-96E16320655A}" destId="{FBD6B5E5-F6DF-4DD1-A43F-A6ED38437F1C}" srcOrd="0" destOrd="0" presId="urn:microsoft.com/office/officeart/2005/8/layout/list1"/>
    <dgm:cxn modelId="{FF97C4D5-AB81-4CF3-952D-5B13197C7B56}" type="presOf" srcId="{AA739532-B0A5-44C2-BA95-1CFA852E9928}" destId="{CCFA688B-3612-47C4-AA7D-4779AD9AB16C}" srcOrd="0" destOrd="0" presId="urn:microsoft.com/office/officeart/2005/8/layout/list1"/>
    <dgm:cxn modelId="{F73BF5C4-2CCD-42DA-92AB-5EA477DA2F61}" type="presOf" srcId="{FB44E98F-5AD4-400A-A4C0-AB74B3EE6044}" destId="{D7514B55-D37A-4211-8014-50C2F26AE572}" srcOrd="1" destOrd="0" presId="urn:microsoft.com/office/officeart/2005/8/layout/list1"/>
    <dgm:cxn modelId="{BD11B197-6C2A-42C9-99EF-F9BB7E90DD77}" srcId="{5E4086B2-A460-441E-98DF-96E16320655A}" destId="{AA739532-B0A5-44C2-BA95-1CFA852E9928}" srcOrd="0" destOrd="0" parTransId="{1F7EE00C-A599-4809-9755-A78C5090EC7B}" sibTransId="{27624141-4844-4FF4-BFAB-70E23B334CA5}"/>
    <dgm:cxn modelId="{D312D824-F5A1-40B4-9F72-9091E2AE8735}" srcId="{D3F8F8B8-D34C-4708-BC4A-7517A5F9AE39}" destId="{C6219B97-47FC-4CB7-84E1-627C609B9740}" srcOrd="0" destOrd="0" parTransId="{D0F5BF30-6D02-44A0-8953-2B943778E5F0}" sibTransId="{5389D0B6-5F60-418F-A991-C15130668DEE}"/>
    <dgm:cxn modelId="{1DE46544-A5D1-4AD8-BEDC-B8D7987489A2}" srcId="{3FEC3673-D835-42A2-B3FF-AAFBFD3DAB68}" destId="{F82C40A4-2557-4C9C-9D0B-D4B72C8FE8C9}" srcOrd="0" destOrd="0" parTransId="{49A7BB89-DD9B-4879-B069-EB5F97CDDB4F}" sibTransId="{B2755482-981B-4D9F-B8EC-6F56F0421A3B}"/>
    <dgm:cxn modelId="{C66E6B5D-0D86-4CD9-B9E1-DB012A587CE9}" type="presOf" srcId="{AA739532-B0A5-44C2-BA95-1CFA852E9928}" destId="{15B0071D-C750-4E42-9BF8-5FB1C84332C0}" srcOrd="1" destOrd="0" presId="urn:microsoft.com/office/officeart/2005/8/layout/list1"/>
    <dgm:cxn modelId="{0FA8EE01-0294-41AC-B660-63991E869BB6}" srcId="{FB44E98F-5AD4-400A-A4C0-AB74B3EE6044}" destId="{E93AF815-6B18-40BC-A4BB-FC8218258B8F}" srcOrd="0" destOrd="0" parTransId="{FF42FB04-95AB-4AC3-9128-0609A3E88E0E}" sibTransId="{299D1406-6915-435E-845D-490E6F1419B7}"/>
    <dgm:cxn modelId="{49517D7D-7DD9-476B-91FC-31A07ED0CB03}" type="presOf" srcId="{FB44E98F-5AD4-400A-A4C0-AB74B3EE6044}" destId="{6ADDEAE0-4BD5-4492-8A3A-C3D09DDA297B}" srcOrd="0" destOrd="0" presId="urn:microsoft.com/office/officeart/2005/8/layout/list1"/>
    <dgm:cxn modelId="{803D869F-59A8-42C8-B9B9-D140816D6A45}" type="presOf" srcId="{115C0CC1-654E-4F96-8E59-05E25B5B30B8}" destId="{0D0CDBCF-63D6-42CF-A79F-EE110FA63632}" srcOrd="0" destOrd="0" presId="urn:microsoft.com/office/officeart/2005/8/layout/list1"/>
    <dgm:cxn modelId="{43A4F953-7A80-451E-84C8-9CA3A7436831}" srcId="{5E4086B2-A460-441E-98DF-96E16320655A}" destId="{FB44E98F-5AD4-400A-A4C0-AB74B3EE6044}" srcOrd="1" destOrd="0" parTransId="{B474B39B-EEB9-4918-8555-9346DD39FD3B}" sibTransId="{52C4F92D-44A0-48D3-A1B5-80B5064F48CB}"/>
    <dgm:cxn modelId="{BEE9EE67-7F45-4AE4-B5BB-65B5548A52F0}" type="presOf" srcId="{F82C40A4-2557-4C9C-9D0B-D4B72C8FE8C9}" destId="{59093FF2-A01E-462E-B85D-121F5D6F7EA8}" srcOrd="0" destOrd="0" presId="urn:microsoft.com/office/officeart/2005/8/layout/list1"/>
    <dgm:cxn modelId="{6E5752FB-2449-4764-80B5-DDC7BA82D9D0}" type="presOf" srcId="{E93AF815-6B18-40BC-A4BB-FC8218258B8F}" destId="{E016A23A-8F5C-4886-BC9C-3A28DE24A253}" srcOrd="0" destOrd="0" presId="urn:microsoft.com/office/officeart/2005/8/layout/list1"/>
    <dgm:cxn modelId="{32CC69C2-1EE6-4D04-8D44-4C3346DC2597}" srcId="{AA739532-B0A5-44C2-BA95-1CFA852E9928}" destId="{94763B1B-E423-4C6B-BBD4-93AF56E55781}" srcOrd="0" destOrd="0" parTransId="{5E596809-10D1-455B-8D02-1A21C1A65805}" sibTransId="{621CF1A9-C647-4A21-814A-7338550CED78}"/>
    <dgm:cxn modelId="{3654D748-39DA-48CC-9F46-5C1F3C26220D}" type="presOf" srcId="{3FEC3673-D835-42A2-B3FF-AAFBFD3DAB68}" destId="{FC4EBAD0-6CFF-472C-AA57-6DA7FDA404F8}" srcOrd="0" destOrd="0" presId="urn:microsoft.com/office/officeart/2005/8/layout/list1"/>
    <dgm:cxn modelId="{EA3F6349-3CF0-43E7-8CAF-BD2301AD0B6D}" type="presParOf" srcId="{FBD6B5E5-F6DF-4DD1-A43F-A6ED38437F1C}" destId="{4515368C-8158-449D-8524-3B9EBC05F2B4}" srcOrd="0" destOrd="0" presId="urn:microsoft.com/office/officeart/2005/8/layout/list1"/>
    <dgm:cxn modelId="{550E9952-2122-478B-8B7E-FE49F6AB41E3}" type="presParOf" srcId="{4515368C-8158-449D-8524-3B9EBC05F2B4}" destId="{CCFA688B-3612-47C4-AA7D-4779AD9AB16C}" srcOrd="0" destOrd="0" presId="urn:microsoft.com/office/officeart/2005/8/layout/list1"/>
    <dgm:cxn modelId="{FBCE69FF-1FF8-49DB-B3BD-8D5407223832}" type="presParOf" srcId="{4515368C-8158-449D-8524-3B9EBC05F2B4}" destId="{15B0071D-C750-4E42-9BF8-5FB1C84332C0}" srcOrd="1" destOrd="0" presId="urn:microsoft.com/office/officeart/2005/8/layout/list1"/>
    <dgm:cxn modelId="{F2D51BE2-4D39-4FF0-ACFD-157E5EDD7BA4}" type="presParOf" srcId="{FBD6B5E5-F6DF-4DD1-A43F-A6ED38437F1C}" destId="{096D4CAE-767C-4C75-8D71-F6EEF6021C8B}" srcOrd="1" destOrd="0" presId="urn:microsoft.com/office/officeart/2005/8/layout/list1"/>
    <dgm:cxn modelId="{2DC27BDD-74C7-469E-8014-2B8DE6DC27D1}" type="presParOf" srcId="{FBD6B5E5-F6DF-4DD1-A43F-A6ED38437F1C}" destId="{95ABBBAF-4C50-4D03-9D32-762E4BACCD25}" srcOrd="2" destOrd="0" presId="urn:microsoft.com/office/officeart/2005/8/layout/list1"/>
    <dgm:cxn modelId="{DD89DADF-E355-4C0B-BBC6-BCAA2D56D47F}" type="presParOf" srcId="{FBD6B5E5-F6DF-4DD1-A43F-A6ED38437F1C}" destId="{8BE027C6-20BF-4642-9E96-80E1834C370F}" srcOrd="3" destOrd="0" presId="urn:microsoft.com/office/officeart/2005/8/layout/list1"/>
    <dgm:cxn modelId="{8A95C390-E9B5-4807-8103-E4416E9B493C}" type="presParOf" srcId="{FBD6B5E5-F6DF-4DD1-A43F-A6ED38437F1C}" destId="{BD582A4B-CAE7-4196-8C7B-3D16397FB2D8}" srcOrd="4" destOrd="0" presId="urn:microsoft.com/office/officeart/2005/8/layout/list1"/>
    <dgm:cxn modelId="{9304D7D7-1123-498C-AE81-219DAAC533AB}" type="presParOf" srcId="{BD582A4B-CAE7-4196-8C7B-3D16397FB2D8}" destId="{6ADDEAE0-4BD5-4492-8A3A-C3D09DDA297B}" srcOrd="0" destOrd="0" presId="urn:microsoft.com/office/officeart/2005/8/layout/list1"/>
    <dgm:cxn modelId="{CE71DE67-DA55-4690-B516-4B577F66565E}" type="presParOf" srcId="{BD582A4B-CAE7-4196-8C7B-3D16397FB2D8}" destId="{D7514B55-D37A-4211-8014-50C2F26AE572}" srcOrd="1" destOrd="0" presId="urn:microsoft.com/office/officeart/2005/8/layout/list1"/>
    <dgm:cxn modelId="{15FE125D-4858-492C-89E9-B7F014312535}" type="presParOf" srcId="{FBD6B5E5-F6DF-4DD1-A43F-A6ED38437F1C}" destId="{F237FD24-3A9C-4427-8288-61C06097D0D8}" srcOrd="5" destOrd="0" presId="urn:microsoft.com/office/officeart/2005/8/layout/list1"/>
    <dgm:cxn modelId="{5547228F-F1DD-4753-9E29-9ABD2B27381C}" type="presParOf" srcId="{FBD6B5E5-F6DF-4DD1-A43F-A6ED38437F1C}" destId="{E016A23A-8F5C-4886-BC9C-3A28DE24A253}" srcOrd="6" destOrd="0" presId="urn:microsoft.com/office/officeart/2005/8/layout/list1"/>
    <dgm:cxn modelId="{68DA5B06-6BA9-4696-9F09-50358B324E59}" type="presParOf" srcId="{FBD6B5E5-F6DF-4DD1-A43F-A6ED38437F1C}" destId="{772EECAC-4FBB-46A9-8A0D-5B65A154EA56}" srcOrd="7" destOrd="0" presId="urn:microsoft.com/office/officeart/2005/8/layout/list1"/>
    <dgm:cxn modelId="{A06893C4-9399-4BF3-B612-5931DDA86740}" type="presParOf" srcId="{FBD6B5E5-F6DF-4DD1-A43F-A6ED38437F1C}" destId="{770BEEE8-8D32-4636-83B4-BD152ACD8D1C}" srcOrd="8" destOrd="0" presId="urn:microsoft.com/office/officeart/2005/8/layout/list1"/>
    <dgm:cxn modelId="{57861819-C679-47C6-A6C1-C3DE87C4E36D}" type="presParOf" srcId="{770BEEE8-8D32-4636-83B4-BD152ACD8D1C}" destId="{9FEE76D7-7400-4D20-A72B-7FF1BE33515C}" srcOrd="0" destOrd="0" presId="urn:microsoft.com/office/officeart/2005/8/layout/list1"/>
    <dgm:cxn modelId="{73CC656F-5B9C-49A3-A048-D2A0E2555D17}" type="presParOf" srcId="{770BEEE8-8D32-4636-83B4-BD152ACD8D1C}" destId="{795D4E80-F00C-49B1-9EDC-0449C0532357}" srcOrd="1" destOrd="0" presId="urn:microsoft.com/office/officeart/2005/8/layout/list1"/>
    <dgm:cxn modelId="{87191F34-A1CD-4C08-8A96-0E9CA77FB525}" type="presParOf" srcId="{FBD6B5E5-F6DF-4DD1-A43F-A6ED38437F1C}" destId="{4F0A8FC6-24F7-47DB-9561-ED3C21EACEE8}" srcOrd="9" destOrd="0" presId="urn:microsoft.com/office/officeart/2005/8/layout/list1"/>
    <dgm:cxn modelId="{2F916155-3F98-4198-9EFB-A1DDC6771E49}" type="presParOf" srcId="{FBD6B5E5-F6DF-4DD1-A43F-A6ED38437F1C}" destId="{C3E477A6-9410-4BD0-8BDA-410D653A81AC}" srcOrd="10" destOrd="0" presId="urn:microsoft.com/office/officeart/2005/8/layout/list1"/>
    <dgm:cxn modelId="{4538BCFD-0645-4540-893F-77EB14BDDC10}" type="presParOf" srcId="{FBD6B5E5-F6DF-4DD1-A43F-A6ED38437F1C}" destId="{C3EC503B-79F1-452E-AAE5-C407D914D7E0}" srcOrd="11" destOrd="0" presId="urn:microsoft.com/office/officeart/2005/8/layout/list1"/>
    <dgm:cxn modelId="{AB7E7E10-537A-49C3-A7D3-E8BC389D4380}" type="presParOf" srcId="{FBD6B5E5-F6DF-4DD1-A43F-A6ED38437F1C}" destId="{2D91A4EF-A792-40A4-839C-5C134D2247C1}" srcOrd="12" destOrd="0" presId="urn:microsoft.com/office/officeart/2005/8/layout/list1"/>
    <dgm:cxn modelId="{00C342B3-C7E0-4F5A-93A4-15F9F12C0F54}" type="presParOf" srcId="{2D91A4EF-A792-40A4-839C-5C134D2247C1}" destId="{FC4EBAD0-6CFF-472C-AA57-6DA7FDA404F8}" srcOrd="0" destOrd="0" presId="urn:microsoft.com/office/officeart/2005/8/layout/list1"/>
    <dgm:cxn modelId="{09CC3E55-D226-4B5A-86B4-888914C18DB8}" type="presParOf" srcId="{2D91A4EF-A792-40A4-839C-5C134D2247C1}" destId="{56A9B28B-CE15-41AF-B47A-8066AC51E6D0}" srcOrd="1" destOrd="0" presId="urn:microsoft.com/office/officeart/2005/8/layout/list1"/>
    <dgm:cxn modelId="{2CC296BF-6D5F-4901-B757-66F77C50E827}" type="presParOf" srcId="{FBD6B5E5-F6DF-4DD1-A43F-A6ED38437F1C}" destId="{CCAFA17B-2CA9-4904-8018-D14EE9FE60A5}" srcOrd="13" destOrd="0" presId="urn:microsoft.com/office/officeart/2005/8/layout/list1"/>
    <dgm:cxn modelId="{A9B1D947-A68C-417B-BC15-5F1EF0735BE5}" type="presParOf" srcId="{FBD6B5E5-F6DF-4DD1-A43F-A6ED38437F1C}" destId="{59093FF2-A01E-462E-B85D-121F5D6F7EA8}" srcOrd="14" destOrd="0" presId="urn:microsoft.com/office/officeart/2005/8/layout/list1"/>
    <dgm:cxn modelId="{F423AFC0-06DE-4630-9B36-8F7E247955A2}" type="presParOf" srcId="{FBD6B5E5-F6DF-4DD1-A43F-A6ED38437F1C}" destId="{11C887E4-3CA7-4CB0-ABE6-4E6046616191}" srcOrd="15" destOrd="0" presId="urn:microsoft.com/office/officeart/2005/8/layout/list1"/>
    <dgm:cxn modelId="{9CC7489D-F786-4980-8BA4-AC514A10D30D}" type="presParOf" srcId="{FBD6B5E5-F6DF-4DD1-A43F-A6ED38437F1C}" destId="{E1667BFA-EEDE-44A7-AA3C-A5DC143DFE6D}" srcOrd="16" destOrd="0" presId="urn:microsoft.com/office/officeart/2005/8/layout/list1"/>
    <dgm:cxn modelId="{E8D5D425-6960-4A32-AB82-AB6F395066A8}" type="presParOf" srcId="{E1667BFA-EEDE-44A7-AA3C-A5DC143DFE6D}" destId="{0D0CDBCF-63D6-42CF-A79F-EE110FA63632}" srcOrd="0" destOrd="0" presId="urn:microsoft.com/office/officeart/2005/8/layout/list1"/>
    <dgm:cxn modelId="{2E23F25D-767D-4310-9107-0A2E4DD3A9CC}" type="presParOf" srcId="{E1667BFA-EEDE-44A7-AA3C-A5DC143DFE6D}" destId="{4E448B9A-B866-498E-B876-85784A8CAFBA}" srcOrd="1" destOrd="0" presId="urn:microsoft.com/office/officeart/2005/8/layout/list1"/>
    <dgm:cxn modelId="{9181E560-8D5F-448A-8601-6D195C6E5B25}" type="presParOf" srcId="{FBD6B5E5-F6DF-4DD1-A43F-A6ED38437F1C}" destId="{2EEFEEBD-F7D3-42AE-BABB-A4B7184EE6D1}" srcOrd="17" destOrd="0" presId="urn:microsoft.com/office/officeart/2005/8/layout/list1"/>
    <dgm:cxn modelId="{CB598BAF-B423-4225-A20B-27B8663F69A4}" type="presParOf" srcId="{FBD6B5E5-F6DF-4DD1-A43F-A6ED38437F1C}" destId="{31573E99-3286-4A6C-92F8-A8CDC60E8BA2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FB9F0B6-0675-4676-9A01-F4CD07BB460D}" type="doc">
      <dgm:prSet loTypeId="urn:microsoft.com/office/officeart/2005/8/layout/arrow5" loCatId="process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6052A4A6-0131-40AA-BE51-550CEED668F0}">
      <dgm:prSet custT="1"/>
      <dgm:spPr/>
      <dgm:t>
        <a:bodyPr/>
        <a:lstStyle/>
        <a:p>
          <a:r>
            <a:rPr lang="pl-PL" sz="2000" b="1" dirty="0"/>
            <a:t>wsparcie nowych osób w istniejących WTZ</a:t>
          </a:r>
        </a:p>
      </dgm:t>
    </dgm:pt>
    <dgm:pt modelId="{19A2C945-09EC-4834-8D03-91F22B2993D0}" type="parTrans" cxnId="{FAB89746-95B1-4A5D-ADB2-CB4A0E0CB594}">
      <dgm:prSet/>
      <dgm:spPr/>
      <dgm:t>
        <a:bodyPr/>
        <a:lstStyle/>
        <a:p>
          <a:endParaRPr lang="pl-PL"/>
        </a:p>
      </dgm:t>
    </dgm:pt>
    <dgm:pt modelId="{6D4E2B04-A3BF-4074-8C09-A2189F4A99F5}" type="sibTrans" cxnId="{FAB89746-95B1-4A5D-ADB2-CB4A0E0CB594}">
      <dgm:prSet/>
      <dgm:spPr/>
      <dgm:t>
        <a:bodyPr/>
        <a:lstStyle/>
        <a:p>
          <a:endParaRPr lang="pl-PL"/>
        </a:p>
      </dgm:t>
    </dgm:pt>
    <dgm:pt modelId="{F8E81854-3596-4E25-9F42-75A7147C7D6E}">
      <dgm:prSet custT="1"/>
      <dgm:spPr/>
      <dgm:t>
        <a:bodyPr/>
        <a:lstStyle/>
        <a:p>
          <a:r>
            <a:rPr lang="pl-PL" sz="2000" b="1" dirty="0"/>
            <a:t>wsparcie obecnych uczestników WTZ</a:t>
          </a:r>
        </a:p>
      </dgm:t>
    </dgm:pt>
    <dgm:pt modelId="{77F8C6F9-160E-4ACB-8A80-E25D1CAD7743}" type="parTrans" cxnId="{7D31A5A3-4D55-4779-B0FC-4ED669CA99F9}">
      <dgm:prSet/>
      <dgm:spPr/>
      <dgm:t>
        <a:bodyPr/>
        <a:lstStyle/>
        <a:p>
          <a:endParaRPr lang="pl-PL"/>
        </a:p>
      </dgm:t>
    </dgm:pt>
    <dgm:pt modelId="{4E4EAC7B-4C09-44DD-8E6A-FF80B9EE9FC5}" type="sibTrans" cxnId="{7D31A5A3-4D55-4779-B0FC-4ED669CA99F9}">
      <dgm:prSet/>
      <dgm:spPr/>
      <dgm:t>
        <a:bodyPr/>
        <a:lstStyle/>
        <a:p>
          <a:endParaRPr lang="pl-PL"/>
        </a:p>
      </dgm:t>
    </dgm:pt>
    <dgm:pt modelId="{672805CA-FD48-4FF1-A0FE-E0D79B047177}" type="pres">
      <dgm:prSet presAssocID="{6FB9F0B6-0675-4676-9A01-F4CD07BB460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BD21572C-9E97-4108-808B-9716C183E469}" type="pres">
      <dgm:prSet presAssocID="{6052A4A6-0131-40AA-BE51-550CEED668F0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EF6CDD4-1064-4821-B207-BF5205CA6EE0}" type="pres">
      <dgm:prSet presAssocID="{F8E81854-3596-4E25-9F42-75A7147C7D6E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EE84CB95-6924-41ED-94A6-DD4E40173B88}" type="presOf" srcId="{F8E81854-3596-4E25-9F42-75A7147C7D6E}" destId="{8EF6CDD4-1064-4821-B207-BF5205CA6EE0}" srcOrd="0" destOrd="0" presId="urn:microsoft.com/office/officeart/2005/8/layout/arrow5"/>
    <dgm:cxn modelId="{AE02926B-BBD8-482A-876E-4FD6EDEAF750}" type="presOf" srcId="{6052A4A6-0131-40AA-BE51-550CEED668F0}" destId="{BD21572C-9E97-4108-808B-9716C183E469}" srcOrd="0" destOrd="0" presId="urn:microsoft.com/office/officeart/2005/8/layout/arrow5"/>
    <dgm:cxn modelId="{7D31A5A3-4D55-4779-B0FC-4ED669CA99F9}" srcId="{6FB9F0B6-0675-4676-9A01-F4CD07BB460D}" destId="{F8E81854-3596-4E25-9F42-75A7147C7D6E}" srcOrd="1" destOrd="0" parTransId="{77F8C6F9-160E-4ACB-8A80-E25D1CAD7743}" sibTransId="{4E4EAC7B-4C09-44DD-8E6A-FF80B9EE9FC5}"/>
    <dgm:cxn modelId="{FAB89746-95B1-4A5D-ADB2-CB4A0E0CB594}" srcId="{6FB9F0B6-0675-4676-9A01-F4CD07BB460D}" destId="{6052A4A6-0131-40AA-BE51-550CEED668F0}" srcOrd="0" destOrd="0" parTransId="{19A2C945-09EC-4834-8D03-91F22B2993D0}" sibTransId="{6D4E2B04-A3BF-4074-8C09-A2189F4A99F5}"/>
    <dgm:cxn modelId="{FE37382F-A2D5-49F5-874B-FF10EAA9E005}" type="presOf" srcId="{6FB9F0B6-0675-4676-9A01-F4CD07BB460D}" destId="{672805CA-FD48-4FF1-A0FE-E0D79B047177}" srcOrd="0" destOrd="0" presId="urn:microsoft.com/office/officeart/2005/8/layout/arrow5"/>
    <dgm:cxn modelId="{9642C3F4-E4FE-437D-8D41-B89F1C3596B8}" type="presParOf" srcId="{672805CA-FD48-4FF1-A0FE-E0D79B047177}" destId="{BD21572C-9E97-4108-808B-9716C183E469}" srcOrd="0" destOrd="0" presId="urn:microsoft.com/office/officeart/2005/8/layout/arrow5"/>
    <dgm:cxn modelId="{94C6913A-36B7-4EE8-997E-D552ACE9F9A7}" type="presParOf" srcId="{672805CA-FD48-4FF1-A0FE-E0D79B047177}" destId="{8EF6CDD4-1064-4821-B207-BF5205CA6EE0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B9F0B6-0675-4676-9A01-F4CD07BB460D}" type="doc">
      <dgm:prSet loTypeId="urn:microsoft.com/office/officeart/2005/8/layout/hList1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F8E81854-3596-4E25-9F42-75A7147C7D6E}">
      <dgm:prSet custT="1"/>
      <dgm:spPr/>
      <dgm:t>
        <a:bodyPr/>
        <a:lstStyle/>
        <a:p>
          <a:r>
            <a:rPr lang="pl-PL" sz="2000" b="1" dirty="0"/>
            <a:t>USŁUGI AKTYWNEJ INTEGRACJI</a:t>
          </a:r>
        </a:p>
        <a:p>
          <a:r>
            <a:rPr lang="pl-PL" sz="2000" b="1" dirty="0"/>
            <a:t> </a:t>
          </a:r>
          <a:r>
            <a:rPr lang="pl-PL" sz="2000" b="0" dirty="0"/>
            <a:t>ukierunkowane na:</a:t>
          </a:r>
        </a:p>
      </dgm:t>
    </dgm:pt>
    <dgm:pt modelId="{77F8C6F9-160E-4ACB-8A80-E25D1CAD7743}" type="parTrans" cxnId="{7D31A5A3-4D55-4779-B0FC-4ED669CA99F9}">
      <dgm:prSet/>
      <dgm:spPr/>
      <dgm:t>
        <a:bodyPr/>
        <a:lstStyle/>
        <a:p>
          <a:endParaRPr lang="pl-PL"/>
        </a:p>
      </dgm:t>
    </dgm:pt>
    <dgm:pt modelId="{4E4EAC7B-4C09-44DD-8E6A-FF80B9EE9FC5}" type="sibTrans" cxnId="{7D31A5A3-4D55-4779-B0FC-4ED669CA99F9}">
      <dgm:prSet/>
      <dgm:spPr/>
      <dgm:t>
        <a:bodyPr/>
        <a:lstStyle/>
        <a:p>
          <a:endParaRPr lang="pl-PL"/>
        </a:p>
      </dgm:t>
    </dgm:pt>
    <dgm:pt modelId="{F37E0190-5EB1-4D38-9CB3-489F112417A2}">
      <dgm:prSet custT="1"/>
      <dgm:spPr/>
      <dgm:t>
        <a:bodyPr/>
        <a:lstStyle/>
        <a:p>
          <a:r>
            <a:rPr lang="pl-PL" sz="2000" b="1" dirty="0"/>
            <a:t>DZIAŁANIA O CHARAKTERZE ŚRODOWISKOWYM </a:t>
          </a:r>
        </a:p>
        <a:p>
          <a:r>
            <a:rPr lang="pl-PL" sz="2000" dirty="0"/>
            <a:t>inicjatywy obejmujące:</a:t>
          </a:r>
          <a:endParaRPr lang="pl-PL" sz="2000" b="1" dirty="0"/>
        </a:p>
      </dgm:t>
    </dgm:pt>
    <dgm:pt modelId="{F0B82047-4BF3-443D-B86A-7428E636090E}" type="parTrans" cxnId="{178B0236-1A81-4CBF-BC4E-56F43DD5C7F7}">
      <dgm:prSet/>
      <dgm:spPr/>
      <dgm:t>
        <a:bodyPr/>
        <a:lstStyle/>
        <a:p>
          <a:endParaRPr lang="pl-PL"/>
        </a:p>
      </dgm:t>
    </dgm:pt>
    <dgm:pt modelId="{4A510D0A-D66D-4EC5-A1AE-14747E8283B6}" type="sibTrans" cxnId="{178B0236-1A81-4CBF-BC4E-56F43DD5C7F7}">
      <dgm:prSet/>
      <dgm:spPr/>
      <dgm:t>
        <a:bodyPr/>
        <a:lstStyle/>
        <a:p>
          <a:endParaRPr lang="pl-PL"/>
        </a:p>
      </dgm:t>
    </dgm:pt>
    <dgm:pt modelId="{A1EF21A2-944A-4230-AA0F-446DE88BD621}">
      <dgm:prSet custT="1"/>
      <dgm:spPr/>
      <dgm:t>
        <a:bodyPr/>
        <a:lstStyle/>
        <a:p>
          <a:pPr>
            <a:buFont typeface="Wingdings" panose="05000000000000000000" pitchFamily="2" charset="2"/>
            <a:buNone/>
          </a:pPr>
          <a:r>
            <a:rPr lang="pl-PL" sz="1600" dirty="0"/>
            <a:t>Wsparcie nową ofertą obecnych uczestników WTZ z obligatoryjnym przygotowanie do podjęcia zatrudnienia, uzyskanie lub utrzymanie zatrudnienia, w tym: </a:t>
          </a:r>
          <a:endParaRPr lang="pl-PL" sz="1600" b="1" dirty="0"/>
        </a:p>
      </dgm:t>
    </dgm:pt>
    <dgm:pt modelId="{B5DF48F2-55A2-4869-A96E-3177E116A570}" type="parTrans" cxnId="{F341B585-A9F4-452C-86A8-78CAC0FFEB5B}">
      <dgm:prSet/>
      <dgm:spPr/>
      <dgm:t>
        <a:bodyPr/>
        <a:lstStyle/>
        <a:p>
          <a:endParaRPr lang="pl-PL"/>
        </a:p>
      </dgm:t>
    </dgm:pt>
    <dgm:pt modelId="{CD5DD996-961A-4418-8C8E-7AECAEE6A6A6}" type="sibTrans" cxnId="{F341B585-A9F4-452C-86A8-78CAC0FFEB5B}">
      <dgm:prSet/>
      <dgm:spPr/>
      <dgm:t>
        <a:bodyPr/>
        <a:lstStyle/>
        <a:p>
          <a:endParaRPr lang="pl-PL"/>
        </a:p>
      </dgm:t>
    </dgm:pt>
    <dgm:pt modelId="{EA5E891F-49D2-4B1A-983B-C44C0BA445E5}">
      <dgm:prSet custT="1"/>
      <dgm:spPr/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pl-PL" sz="1600" dirty="0"/>
            <a:t>praktyki lub staże dla uczestników. </a:t>
          </a:r>
        </a:p>
      </dgm:t>
    </dgm:pt>
    <dgm:pt modelId="{97A0D97C-AE36-4C64-9BB3-30E6C2CA023C}" type="parTrans" cxnId="{34C58E91-0A8E-46D4-9667-49F0B1900204}">
      <dgm:prSet/>
      <dgm:spPr/>
      <dgm:t>
        <a:bodyPr/>
        <a:lstStyle/>
        <a:p>
          <a:endParaRPr lang="pl-PL"/>
        </a:p>
      </dgm:t>
    </dgm:pt>
    <dgm:pt modelId="{B2C48005-846B-4B3B-A668-1244B5BFFF59}" type="sibTrans" cxnId="{34C58E91-0A8E-46D4-9667-49F0B1900204}">
      <dgm:prSet/>
      <dgm:spPr/>
      <dgm:t>
        <a:bodyPr/>
        <a:lstStyle/>
        <a:p>
          <a:endParaRPr lang="pl-PL"/>
        </a:p>
      </dgm:t>
    </dgm:pt>
    <dgm:pt modelId="{1FFB9FD5-AEFD-41C0-A0F1-BBDE18C6739B}">
      <dgm:prSet custT="1"/>
      <dgm:spPr/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pl-PL" sz="1600" dirty="0"/>
            <a:t>asystent osoby niepełnosprawnej, trenera pracy, </a:t>
          </a:r>
        </a:p>
      </dgm:t>
    </dgm:pt>
    <dgm:pt modelId="{DE423852-C894-49C2-8E23-7D8271895AAC}" type="sibTrans" cxnId="{E788B9AE-A692-46AF-8E01-9356D06EE2EF}">
      <dgm:prSet/>
      <dgm:spPr/>
      <dgm:t>
        <a:bodyPr/>
        <a:lstStyle/>
        <a:p>
          <a:endParaRPr lang="pl-PL"/>
        </a:p>
      </dgm:t>
    </dgm:pt>
    <dgm:pt modelId="{681B59E7-3FFB-4A79-AB5D-FC0F1109684A}" type="parTrans" cxnId="{E788B9AE-A692-46AF-8E01-9356D06EE2EF}">
      <dgm:prSet/>
      <dgm:spPr/>
      <dgm:t>
        <a:bodyPr/>
        <a:lstStyle/>
        <a:p>
          <a:endParaRPr lang="pl-PL"/>
        </a:p>
      </dgm:t>
    </dgm:pt>
    <dgm:pt modelId="{24637042-6466-4329-8C30-74C3FACBDE0F}">
      <dgm:prSet custT="1"/>
      <dgm:spPr/>
      <dgm:t>
        <a:bodyPr/>
        <a:lstStyle/>
        <a:p>
          <a:r>
            <a:rPr lang="pl-PL" sz="1600" dirty="0"/>
            <a:t>Organizowanie i inspirowanie udziału mieszkańców w imprezach  i spotkaniach, o charakterze integracyjnym, edukacyjnym (w tym edukacja społeczna i obywatelska) , kulturalnym, sportowym. </a:t>
          </a:r>
          <a:endParaRPr lang="pl-PL" sz="1600" b="1" dirty="0"/>
        </a:p>
      </dgm:t>
    </dgm:pt>
    <dgm:pt modelId="{A652BDD4-AD73-4252-AC17-37A327557496}" type="parTrans" cxnId="{1E6B18EB-D8A7-484E-9458-0F6D0A3EEBE8}">
      <dgm:prSet/>
      <dgm:spPr/>
      <dgm:t>
        <a:bodyPr/>
        <a:lstStyle/>
        <a:p>
          <a:endParaRPr lang="pl-PL"/>
        </a:p>
      </dgm:t>
    </dgm:pt>
    <dgm:pt modelId="{BEC1D919-ED93-4925-A1FD-96FB9A059DB7}" type="sibTrans" cxnId="{1E6B18EB-D8A7-484E-9458-0F6D0A3EEBE8}">
      <dgm:prSet/>
      <dgm:spPr/>
      <dgm:t>
        <a:bodyPr/>
        <a:lstStyle/>
        <a:p>
          <a:endParaRPr lang="pl-PL"/>
        </a:p>
      </dgm:t>
    </dgm:pt>
    <dgm:pt modelId="{3D33EF18-BBED-4C56-AE01-B7A3B5A070A5}">
      <dgm:prSet custT="1"/>
      <dgm:spPr/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pl-PL" sz="1600" dirty="0"/>
            <a:t>Kompleksowe wsparcie nowych uczestników WTZ</a:t>
          </a:r>
        </a:p>
      </dgm:t>
    </dgm:pt>
    <dgm:pt modelId="{6D19A98B-6362-4F81-BE11-C039ECEAB787}" type="parTrans" cxnId="{9E98A23B-A5ED-4547-833E-46D089025AD1}">
      <dgm:prSet/>
      <dgm:spPr/>
      <dgm:t>
        <a:bodyPr/>
        <a:lstStyle/>
        <a:p>
          <a:endParaRPr lang="pl-PL"/>
        </a:p>
      </dgm:t>
    </dgm:pt>
    <dgm:pt modelId="{D1810F88-9CA9-4951-B013-6F7ADE44143F}" type="sibTrans" cxnId="{9E98A23B-A5ED-4547-833E-46D089025AD1}">
      <dgm:prSet/>
      <dgm:spPr/>
      <dgm:t>
        <a:bodyPr/>
        <a:lstStyle/>
        <a:p>
          <a:endParaRPr lang="pl-PL"/>
        </a:p>
      </dgm:t>
    </dgm:pt>
    <dgm:pt modelId="{AB2FD694-AADB-455B-B125-CB8132A8A0EA}" type="pres">
      <dgm:prSet presAssocID="{6FB9F0B6-0675-4676-9A01-F4CD07BB460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CA2D4460-541D-456D-A354-ACD3C5C015C6}" type="pres">
      <dgm:prSet presAssocID="{F8E81854-3596-4E25-9F42-75A7147C7D6E}" presName="composite" presStyleCnt="0"/>
      <dgm:spPr/>
    </dgm:pt>
    <dgm:pt modelId="{BE2F62A3-FBF0-4E3A-9D02-B36F26485B3A}" type="pres">
      <dgm:prSet presAssocID="{F8E81854-3596-4E25-9F42-75A7147C7D6E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870DB15-2124-4EAA-B844-2F51DB747762}" type="pres">
      <dgm:prSet presAssocID="{F8E81854-3596-4E25-9F42-75A7147C7D6E}" presName="desTx" presStyleLbl="alignAccFollowNode1" presStyleIdx="0" presStyleCnt="2" custLinFactNeighborX="-18121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B9CF826-16C8-44D3-927F-FDB012073510}" type="pres">
      <dgm:prSet presAssocID="{4E4EAC7B-4C09-44DD-8E6A-FF80B9EE9FC5}" presName="space" presStyleCnt="0"/>
      <dgm:spPr/>
    </dgm:pt>
    <dgm:pt modelId="{B46CB68C-6589-4BA1-A2F6-146141C6B92C}" type="pres">
      <dgm:prSet presAssocID="{F37E0190-5EB1-4D38-9CB3-489F112417A2}" presName="composite" presStyleCnt="0"/>
      <dgm:spPr/>
    </dgm:pt>
    <dgm:pt modelId="{F3BA036C-4200-47AA-A7E2-8AADD2A5B8BA}" type="pres">
      <dgm:prSet presAssocID="{F37E0190-5EB1-4D38-9CB3-489F112417A2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AF8994ED-F7CC-4403-9A66-4EE2D2F39538}" type="pres">
      <dgm:prSet presAssocID="{F37E0190-5EB1-4D38-9CB3-489F112417A2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78CE6904-C04A-43C0-A4DC-3BAC19D3DE54}" type="presOf" srcId="{24637042-6466-4329-8C30-74C3FACBDE0F}" destId="{AF8994ED-F7CC-4403-9A66-4EE2D2F39538}" srcOrd="0" destOrd="0" presId="urn:microsoft.com/office/officeart/2005/8/layout/hList1"/>
    <dgm:cxn modelId="{E788B9AE-A692-46AF-8E01-9356D06EE2EF}" srcId="{A1EF21A2-944A-4230-AA0F-446DE88BD621}" destId="{1FFB9FD5-AEFD-41C0-A0F1-BBDE18C6739B}" srcOrd="0" destOrd="0" parTransId="{681B59E7-3FFB-4A79-AB5D-FC0F1109684A}" sibTransId="{DE423852-C894-49C2-8E23-7D8271895AAC}"/>
    <dgm:cxn modelId="{6EF3909E-392A-44DB-8EDD-9BFA855A6527}" type="presOf" srcId="{1FFB9FD5-AEFD-41C0-A0F1-BBDE18C6739B}" destId="{E870DB15-2124-4EAA-B844-2F51DB747762}" srcOrd="0" destOrd="1" presId="urn:microsoft.com/office/officeart/2005/8/layout/hList1"/>
    <dgm:cxn modelId="{CA97EDF8-4D74-4D60-92C9-6F983A2C3715}" type="presOf" srcId="{6FB9F0B6-0675-4676-9A01-F4CD07BB460D}" destId="{AB2FD694-AADB-455B-B125-CB8132A8A0EA}" srcOrd="0" destOrd="0" presId="urn:microsoft.com/office/officeart/2005/8/layout/hList1"/>
    <dgm:cxn modelId="{34C58E91-0A8E-46D4-9667-49F0B1900204}" srcId="{A1EF21A2-944A-4230-AA0F-446DE88BD621}" destId="{EA5E891F-49D2-4B1A-983B-C44C0BA445E5}" srcOrd="1" destOrd="0" parTransId="{97A0D97C-AE36-4C64-9BB3-30E6C2CA023C}" sibTransId="{B2C48005-846B-4B3B-A668-1244B5BFFF59}"/>
    <dgm:cxn modelId="{7D31A5A3-4D55-4779-B0FC-4ED669CA99F9}" srcId="{6FB9F0B6-0675-4676-9A01-F4CD07BB460D}" destId="{F8E81854-3596-4E25-9F42-75A7147C7D6E}" srcOrd="0" destOrd="0" parTransId="{77F8C6F9-160E-4ACB-8A80-E25D1CAD7743}" sibTransId="{4E4EAC7B-4C09-44DD-8E6A-FF80B9EE9FC5}"/>
    <dgm:cxn modelId="{31B5D066-0AE1-473F-94C1-DCA55D8873BB}" type="presOf" srcId="{A1EF21A2-944A-4230-AA0F-446DE88BD621}" destId="{E870DB15-2124-4EAA-B844-2F51DB747762}" srcOrd="0" destOrd="0" presId="urn:microsoft.com/office/officeart/2005/8/layout/hList1"/>
    <dgm:cxn modelId="{3B80803F-F09A-40AE-8689-62BDB0C2E3B1}" type="presOf" srcId="{F37E0190-5EB1-4D38-9CB3-489F112417A2}" destId="{F3BA036C-4200-47AA-A7E2-8AADD2A5B8BA}" srcOrd="0" destOrd="0" presId="urn:microsoft.com/office/officeart/2005/8/layout/hList1"/>
    <dgm:cxn modelId="{F341B585-A9F4-452C-86A8-78CAC0FFEB5B}" srcId="{F8E81854-3596-4E25-9F42-75A7147C7D6E}" destId="{A1EF21A2-944A-4230-AA0F-446DE88BD621}" srcOrd="0" destOrd="0" parTransId="{B5DF48F2-55A2-4869-A96E-3177E116A570}" sibTransId="{CD5DD996-961A-4418-8C8E-7AECAEE6A6A6}"/>
    <dgm:cxn modelId="{9E98A23B-A5ED-4547-833E-46D089025AD1}" srcId="{F8E81854-3596-4E25-9F42-75A7147C7D6E}" destId="{3D33EF18-BBED-4C56-AE01-B7A3B5A070A5}" srcOrd="1" destOrd="0" parTransId="{6D19A98B-6362-4F81-BE11-C039ECEAB787}" sibTransId="{D1810F88-9CA9-4951-B013-6F7ADE44143F}"/>
    <dgm:cxn modelId="{D343533F-701C-4FA7-A9B1-7D4E04C891CC}" type="presOf" srcId="{3D33EF18-BBED-4C56-AE01-B7A3B5A070A5}" destId="{E870DB15-2124-4EAA-B844-2F51DB747762}" srcOrd="0" destOrd="3" presId="urn:microsoft.com/office/officeart/2005/8/layout/hList1"/>
    <dgm:cxn modelId="{1E6B18EB-D8A7-484E-9458-0F6D0A3EEBE8}" srcId="{F37E0190-5EB1-4D38-9CB3-489F112417A2}" destId="{24637042-6466-4329-8C30-74C3FACBDE0F}" srcOrd="0" destOrd="0" parTransId="{A652BDD4-AD73-4252-AC17-37A327557496}" sibTransId="{BEC1D919-ED93-4925-A1FD-96FB9A059DB7}"/>
    <dgm:cxn modelId="{48198831-3695-4B28-9FB6-7D0717F9385A}" type="presOf" srcId="{EA5E891F-49D2-4B1A-983B-C44C0BA445E5}" destId="{E870DB15-2124-4EAA-B844-2F51DB747762}" srcOrd="0" destOrd="2" presId="urn:microsoft.com/office/officeart/2005/8/layout/hList1"/>
    <dgm:cxn modelId="{178B0236-1A81-4CBF-BC4E-56F43DD5C7F7}" srcId="{6FB9F0B6-0675-4676-9A01-F4CD07BB460D}" destId="{F37E0190-5EB1-4D38-9CB3-489F112417A2}" srcOrd="1" destOrd="0" parTransId="{F0B82047-4BF3-443D-B86A-7428E636090E}" sibTransId="{4A510D0A-D66D-4EC5-A1AE-14747E8283B6}"/>
    <dgm:cxn modelId="{06B0F7E0-68D6-46F8-BA05-CB7419B4CB5F}" type="presOf" srcId="{F8E81854-3596-4E25-9F42-75A7147C7D6E}" destId="{BE2F62A3-FBF0-4E3A-9D02-B36F26485B3A}" srcOrd="0" destOrd="0" presId="urn:microsoft.com/office/officeart/2005/8/layout/hList1"/>
    <dgm:cxn modelId="{4433FECA-ED1A-4BD6-A458-DBFE627EBEAB}" type="presParOf" srcId="{AB2FD694-AADB-455B-B125-CB8132A8A0EA}" destId="{CA2D4460-541D-456D-A354-ACD3C5C015C6}" srcOrd="0" destOrd="0" presId="urn:microsoft.com/office/officeart/2005/8/layout/hList1"/>
    <dgm:cxn modelId="{C8616A25-5FB5-41A1-8E8B-1337C7A05FA4}" type="presParOf" srcId="{CA2D4460-541D-456D-A354-ACD3C5C015C6}" destId="{BE2F62A3-FBF0-4E3A-9D02-B36F26485B3A}" srcOrd="0" destOrd="0" presId="urn:microsoft.com/office/officeart/2005/8/layout/hList1"/>
    <dgm:cxn modelId="{BC6581DC-D86E-41AF-836C-63BEB0D91C76}" type="presParOf" srcId="{CA2D4460-541D-456D-A354-ACD3C5C015C6}" destId="{E870DB15-2124-4EAA-B844-2F51DB747762}" srcOrd="1" destOrd="0" presId="urn:microsoft.com/office/officeart/2005/8/layout/hList1"/>
    <dgm:cxn modelId="{64EA61A2-FA61-458C-9E1D-3A582AA008C8}" type="presParOf" srcId="{AB2FD694-AADB-455B-B125-CB8132A8A0EA}" destId="{6B9CF826-16C8-44D3-927F-FDB012073510}" srcOrd="1" destOrd="0" presId="urn:microsoft.com/office/officeart/2005/8/layout/hList1"/>
    <dgm:cxn modelId="{39886B1D-FA79-42DF-B16A-078A88FD2B60}" type="presParOf" srcId="{AB2FD694-AADB-455B-B125-CB8132A8A0EA}" destId="{B46CB68C-6589-4BA1-A2F6-146141C6B92C}" srcOrd="2" destOrd="0" presId="urn:microsoft.com/office/officeart/2005/8/layout/hList1"/>
    <dgm:cxn modelId="{3C56E578-9400-4321-8B55-83EA5745FD7D}" type="presParOf" srcId="{B46CB68C-6589-4BA1-A2F6-146141C6B92C}" destId="{F3BA036C-4200-47AA-A7E2-8AADD2A5B8BA}" srcOrd="0" destOrd="0" presId="urn:microsoft.com/office/officeart/2005/8/layout/hList1"/>
    <dgm:cxn modelId="{428E4272-5B48-42AC-BF6D-1136960B6FE4}" type="presParOf" srcId="{B46CB68C-6589-4BA1-A2F6-146141C6B92C}" destId="{AF8994ED-F7CC-4403-9A66-4EE2D2F3953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99C1F9B-CCB6-4D91-8BA4-5AF582F17324}" type="doc">
      <dgm:prSet loTypeId="urn:microsoft.com/office/officeart/2005/8/layout/vList2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pl-PL"/>
        </a:p>
      </dgm:t>
    </dgm:pt>
    <dgm:pt modelId="{1BEAAEA0-9E2B-40C7-B0EF-D49329F62F6E}">
      <dgm:prSet/>
      <dgm:spPr/>
      <dgm:t>
        <a:bodyPr/>
        <a:lstStyle/>
        <a:p>
          <a:r>
            <a:rPr lang="pl-PL" dirty="0"/>
            <a:t>Schemat 1 – projekty w ramach polityki terytorialnej – OSI, ORSG - </a:t>
          </a:r>
          <a:r>
            <a:rPr lang="pl-PL" b="1" dirty="0"/>
            <a:t>27 580 800 PLN</a:t>
          </a:r>
          <a:endParaRPr lang="pl-PL" dirty="0"/>
        </a:p>
      </dgm:t>
    </dgm:pt>
    <dgm:pt modelId="{8DE6B918-A24F-4FB1-A112-BD696D705D24}" type="parTrans" cxnId="{C846BD95-3B54-498F-8B2C-DC6F525095EB}">
      <dgm:prSet/>
      <dgm:spPr/>
      <dgm:t>
        <a:bodyPr/>
        <a:lstStyle/>
        <a:p>
          <a:endParaRPr lang="pl-PL"/>
        </a:p>
      </dgm:t>
    </dgm:pt>
    <dgm:pt modelId="{04B1DDB2-D1ED-44CD-B5E6-B577A1253092}" type="sibTrans" cxnId="{C846BD95-3B54-498F-8B2C-DC6F525095EB}">
      <dgm:prSet/>
      <dgm:spPr/>
      <dgm:t>
        <a:bodyPr/>
        <a:lstStyle/>
        <a:p>
          <a:endParaRPr lang="pl-PL"/>
        </a:p>
      </dgm:t>
    </dgm:pt>
    <dgm:pt modelId="{3B0825A2-A88C-4903-903A-61590F3918B6}">
      <dgm:prSet/>
      <dgm:spPr/>
      <dgm:t>
        <a:bodyPr/>
        <a:lstStyle/>
        <a:p>
          <a:r>
            <a:rPr lang="pl-PL" dirty="0"/>
            <a:t>Schemat 2 – projekty poza polityką terytorialną - </a:t>
          </a:r>
          <a:r>
            <a:rPr lang="pl-PL" b="1" dirty="0"/>
            <a:t>27 580 800 PLN</a:t>
          </a:r>
          <a:endParaRPr lang="pl-PL" dirty="0"/>
        </a:p>
      </dgm:t>
    </dgm:pt>
    <dgm:pt modelId="{55D0DA34-372E-46CA-81A9-4F0A2B0B37FB}" type="parTrans" cxnId="{75E3AEAA-729C-42FF-AFC5-1F3A8ABF11A1}">
      <dgm:prSet/>
      <dgm:spPr/>
      <dgm:t>
        <a:bodyPr/>
        <a:lstStyle/>
        <a:p>
          <a:endParaRPr lang="pl-PL"/>
        </a:p>
      </dgm:t>
    </dgm:pt>
    <dgm:pt modelId="{1D10966D-E0BF-4CEA-9933-EEBB8BF15727}" type="sibTrans" cxnId="{75E3AEAA-729C-42FF-AFC5-1F3A8ABF11A1}">
      <dgm:prSet/>
      <dgm:spPr/>
      <dgm:t>
        <a:bodyPr/>
        <a:lstStyle/>
        <a:p>
          <a:endParaRPr lang="pl-PL"/>
        </a:p>
      </dgm:t>
    </dgm:pt>
    <dgm:pt modelId="{4CA782FA-1C0B-4D47-A9B5-A3436181F4A9}" type="pres">
      <dgm:prSet presAssocID="{C99C1F9B-CCB6-4D91-8BA4-5AF582F1732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04B3E4BC-A484-440B-A45A-8E156F958437}" type="pres">
      <dgm:prSet presAssocID="{1BEAAEA0-9E2B-40C7-B0EF-D49329F62F6E}" presName="parentText" presStyleLbl="node1" presStyleIdx="0" presStyleCnt="2" custLinFactNeighborX="-94" custLinFactNeighborY="34324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B204CC0-AE7C-49C6-BD57-F08A7EBEFD12}" type="pres">
      <dgm:prSet presAssocID="{04B1DDB2-D1ED-44CD-B5E6-B577A1253092}" presName="spacer" presStyleCnt="0"/>
      <dgm:spPr/>
    </dgm:pt>
    <dgm:pt modelId="{615038E6-784B-4AAC-BBB7-DDC2C2AE6EF6}" type="pres">
      <dgm:prSet presAssocID="{3B0825A2-A88C-4903-903A-61590F3918B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2A5265C3-08F0-4716-8838-734E3D2CA3D2}" type="presOf" srcId="{C99C1F9B-CCB6-4D91-8BA4-5AF582F17324}" destId="{4CA782FA-1C0B-4D47-A9B5-A3436181F4A9}" srcOrd="0" destOrd="0" presId="urn:microsoft.com/office/officeart/2005/8/layout/vList2"/>
    <dgm:cxn modelId="{75E3AEAA-729C-42FF-AFC5-1F3A8ABF11A1}" srcId="{C99C1F9B-CCB6-4D91-8BA4-5AF582F17324}" destId="{3B0825A2-A88C-4903-903A-61590F3918B6}" srcOrd="1" destOrd="0" parTransId="{55D0DA34-372E-46CA-81A9-4F0A2B0B37FB}" sibTransId="{1D10966D-E0BF-4CEA-9933-EEBB8BF15727}"/>
    <dgm:cxn modelId="{E1F1E73B-A437-4721-9AAC-2500B8D6B945}" type="presOf" srcId="{3B0825A2-A88C-4903-903A-61590F3918B6}" destId="{615038E6-784B-4AAC-BBB7-DDC2C2AE6EF6}" srcOrd="0" destOrd="0" presId="urn:microsoft.com/office/officeart/2005/8/layout/vList2"/>
    <dgm:cxn modelId="{27818B76-5995-4EF7-8691-226960680723}" type="presOf" srcId="{1BEAAEA0-9E2B-40C7-B0EF-D49329F62F6E}" destId="{04B3E4BC-A484-440B-A45A-8E156F958437}" srcOrd="0" destOrd="0" presId="urn:microsoft.com/office/officeart/2005/8/layout/vList2"/>
    <dgm:cxn modelId="{C846BD95-3B54-498F-8B2C-DC6F525095EB}" srcId="{C99C1F9B-CCB6-4D91-8BA4-5AF582F17324}" destId="{1BEAAEA0-9E2B-40C7-B0EF-D49329F62F6E}" srcOrd="0" destOrd="0" parTransId="{8DE6B918-A24F-4FB1-A112-BD696D705D24}" sibTransId="{04B1DDB2-D1ED-44CD-B5E6-B577A1253092}"/>
    <dgm:cxn modelId="{2EA1C836-918F-4E68-9526-BF83623A9A40}" type="presParOf" srcId="{4CA782FA-1C0B-4D47-A9B5-A3436181F4A9}" destId="{04B3E4BC-A484-440B-A45A-8E156F958437}" srcOrd="0" destOrd="0" presId="urn:microsoft.com/office/officeart/2005/8/layout/vList2"/>
    <dgm:cxn modelId="{0416E5CB-D63C-4CB6-A2D2-161DA8CBF1A3}" type="presParOf" srcId="{4CA782FA-1C0B-4D47-A9B5-A3436181F4A9}" destId="{6B204CC0-AE7C-49C6-BD57-F08A7EBEFD12}" srcOrd="1" destOrd="0" presId="urn:microsoft.com/office/officeart/2005/8/layout/vList2"/>
    <dgm:cxn modelId="{232C7C36-F334-4118-92CF-977013EE1709}" type="presParOf" srcId="{4CA782FA-1C0B-4D47-A9B5-A3436181F4A9}" destId="{615038E6-784B-4AAC-BBB7-DDC2C2AE6EF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93C7645-C20F-4232-AF5E-4AB91D16120C}" type="doc">
      <dgm:prSet loTypeId="urn:microsoft.com/office/officeart/2005/8/layout/hProcess11" loCatId="process" qsTypeId="urn:microsoft.com/office/officeart/2005/8/quickstyle/simple1" qsCatId="simple" csTypeId="urn:microsoft.com/office/officeart/2005/8/colors/colorful1" csCatId="colorful" phldr="1"/>
      <dgm:spPr/>
    </dgm:pt>
    <dgm:pt modelId="{AEBF07B9-61B5-4056-B861-A16083F91CE6}">
      <dgm:prSet phldrT="[Tekst]"/>
      <dgm:spPr>
        <a:solidFill>
          <a:schemeClr val="bg1">
            <a:lumMod val="85000"/>
          </a:schemeClr>
        </a:solidFill>
      </dgm:spPr>
      <dgm:t>
        <a:bodyPr anchor="ctr"/>
        <a:lstStyle/>
        <a:p>
          <a:r>
            <a:rPr lang="pl-PL" dirty="0"/>
            <a:t>Ogłoszenie konkursu            30.03.2018r.</a:t>
          </a:r>
        </a:p>
      </dgm:t>
    </dgm:pt>
    <dgm:pt modelId="{FF08B29E-9A88-4A25-B061-F4D9A19CEFFF}" type="parTrans" cxnId="{AA6B3E1E-B080-4310-8850-DEEBDE809F23}">
      <dgm:prSet/>
      <dgm:spPr/>
      <dgm:t>
        <a:bodyPr/>
        <a:lstStyle/>
        <a:p>
          <a:endParaRPr lang="pl-PL"/>
        </a:p>
      </dgm:t>
    </dgm:pt>
    <dgm:pt modelId="{51811983-6A9A-4FDD-BEE0-A5BFA71FBFD6}" type="sibTrans" cxnId="{AA6B3E1E-B080-4310-8850-DEEBDE809F23}">
      <dgm:prSet/>
      <dgm:spPr/>
      <dgm:t>
        <a:bodyPr/>
        <a:lstStyle/>
        <a:p>
          <a:endParaRPr lang="pl-PL"/>
        </a:p>
      </dgm:t>
    </dgm:pt>
    <dgm:pt modelId="{1FFEAFC0-7AA6-43E1-81D0-1551AC698B3E}">
      <dgm:prSet phldrT="[Tekst]"/>
      <dgm:spPr>
        <a:solidFill>
          <a:schemeClr val="bg1">
            <a:lumMod val="85000"/>
          </a:schemeClr>
        </a:solidFill>
      </dgm:spPr>
      <dgm:t>
        <a:bodyPr anchor="ctr"/>
        <a:lstStyle/>
        <a:p>
          <a:r>
            <a:rPr lang="pl-PL" dirty="0"/>
            <a:t>Nabór wniosków od  30.04.2018r. do 28.05.2018r.</a:t>
          </a:r>
        </a:p>
      </dgm:t>
    </dgm:pt>
    <dgm:pt modelId="{C8142C9E-452E-4F7D-A0AD-685E7EEF0CC0}" type="parTrans" cxnId="{DF1BB4B8-3DFC-431E-B43E-5112A9118604}">
      <dgm:prSet/>
      <dgm:spPr/>
      <dgm:t>
        <a:bodyPr/>
        <a:lstStyle/>
        <a:p>
          <a:endParaRPr lang="pl-PL"/>
        </a:p>
      </dgm:t>
    </dgm:pt>
    <dgm:pt modelId="{9867BEAB-0710-43E3-9CEB-23BE96FA776B}" type="sibTrans" cxnId="{DF1BB4B8-3DFC-431E-B43E-5112A9118604}">
      <dgm:prSet/>
      <dgm:spPr/>
      <dgm:t>
        <a:bodyPr/>
        <a:lstStyle/>
        <a:p>
          <a:endParaRPr lang="pl-PL"/>
        </a:p>
      </dgm:t>
    </dgm:pt>
    <dgm:pt modelId="{0E88E72F-38BE-4EB3-876A-083717D644E4}">
      <dgm:prSet phldrT="[Tekst]"/>
      <dgm:spPr>
        <a:solidFill>
          <a:schemeClr val="bg1">
            <a:lumMod val="85000"/>
          </a:schemeClr>
        </a:solidFill>
      </dgm:spPr>
      <dgm:t>
        <a:bodyPr anchor="ctr"/>
        <a:lstStyle/>
        <a:p>
          <a:r>
            <a:rPr lang="pl-PL" dirty="0"/>
            <a:t>Ocena + Negocjacje</a:t>
          </a:r>
        </a:p>
        <a:p>
          <a:r>
            <a:rPr lang="pl-PL" dirty="0"/>
            <a:t>Październik/Listopad 2018r.</a:t>
          </a:r>
        </a:p>
      </dgm:t>
    </dgm:pt>
    <dgm:pt modelId="{4EEDFA10-5F31-483F-8D72-D77EA4976359}" type="parTrans" cxnId="{C7DEEC87-CC85-4AE9-B7CA-17B96058F321}">
      <dgm:prSet/>
      <dgm:spPr/>
      <dgm:t>
        <a:bodyPr/>
        <a:lstStyle/>
        <a:p>
          <a:endParaRPr lang="pl-PL"/>
        </a:p>
      </dgm:t>
    </dgm:pt>
    <dgm:pt modelId="{E4FC0001-167A-4113-A74C-48CC08554BE3}" type="sibTrans" cxnId="{C7DEEC87-CC85-4AE9-B7CA-17B96058F321}">
      <dgm:prSet/>
      <dgm:spPr/>
      <dgm:t>
        <a:bodyPr/>
        <a:lstStyle/>
        <a:p>
          <a:endParaRPr lang="pl-PL"/>
        </a:p>
      </dgm:t>
    </dgm:pt>
    <dgm:pt modelId="{11229718-2191-4316-9E2D-74AFA91D6BA5}" type="pres">
      <dgm:prSet presAssocID="{A93C7645-C20F-4232-AF5E-4AB91D16120C}" presName="Name0" presStyleCnt="0">
        <dgm:presLayoutVars>
          <dgm:dir/>
          <dgm:resizeHandles val="exact"/>
        </dgm:presLayoutVars>
      </dgm:prSet>
      <dgm:spPr/>
    </dgm:pt>
    <dgm:pt modelId="{7D96966D-9867-4E83-9359-3F4206A7DBB6}" type="pres">
      <dgm:prSet presAssocID="{A93C7645-C20F-4232-AF5E-4AB91D16120C}" presName="arrow" presStyleLbl="bgShp" presStyleIdx="0" presStyleCnt="1"/>
      <dgm:spPr/>
    </dgm:pt>
    <dgm:pt modelId="{A7816105-9034-46D1-BB9A-69BD13162194}" type="pres">
      <dgm:prSet presAssocID="{A93C7645-C20F-4232-AF5E-4AB91D16120C}" presName="points" presStyleCnt="0"/>
      <dgm:spPr/>
    </dgm:pt>
    <dgm:pt modelId="{3142D664-0A41-450E-B5BE-2D1B4C8E4AF6}" type="pres">
      <dgm:prSet presAssocID="{AEBF07B9-61B5-4056-B861-A16083F91CE6}" presName="compositeA" presStyleCnt="0"/>
      <dgm:spPr/>
    </dgm:pt>
    <dgm:pt modelId="{63BC60FA-0A6B-4E21-AA8B-5109DF31FB66}" type="pres">
      <dgm:prSet presAssocID="{AEBF07B9-61B5-4056-B861-A16083F91CE6}" presName="text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E18973B-45E4-4462-9E98-2DAA13A48E06}" type="pres">
      <dgm:prSet presAssocID="{AEBF07B9-61B5-4056-B861-A16083F91CE6}" presName="circleA" presStyleLbl="node1" presStyleIdx="0" presStyleCnt="3"/>
      <dgm:spPr/>
    </dgm:pt>
    <dgm:pt modelId="{FE4FEC3F-A727-49B9-850E-5A7A19FE5318}" type="pres">
      <dgm:prSet presAssocID="{AEBF07B9-61B5-4056-B861-A16083F91CE6}" presName="spaceA" presStyleCnt="0"/>
      <dgm:spPr/>
    </dgm:pt>
    <dgm:pt modelId="{09EEB3F8-C341-4E88-9265-95DE35E92A07}" type="pres">
      <dgm:prSet presAssocID="{51811983-6A9A-4FDD-BEE0-A5BFA71FBFD6}" presName="space" presStyleCnt="0"/>
      <dgm:spPr/>
    </dgm:pt>
    <dgm:pt modelId="{23941343-7E1D-4E81-A2EC-C6183DF73F62}" type="pres">
      <dgm:prSet presAssocID="{1FFEAFC0-7AA6-43E1-81D0-1551AC698B3E}" presName="compositeB" presStyleCnt="0"/>
      <dgm:spPr/>
    </dgm:pt>
    <dgm:pt modelId="{88B0CBE9-23E8-43A2-A4BB-5E98E0CBCC6C}" type="pres">
      <dgm:prSet presAssocID="{1FFEAFC0-7AA6-43E1-81D0-1551AC698B3E}" presName="textB" presStyleLbl="revTx" presStyleIdx="1" presStyleCnt="3" custLinFactY="-50000" custLinFactNeighborX="1247" custLinFactNeighborY="-10000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F09E07E-96BB-4D0D-94ED-9BBEECB88C56}" type="pres">
      <dgm:prSet presAssocID="{1FFEAFC0-7AA6-43E1-81D0-1551AC698B3E}" presName="circleB" presStyleLbl="node1" presStyleIdx="1" presStyleCnt="3"/>
      <dgm:spPr/>
    </dgm:pt>
    <dgm:pt modelId="{06E4715D-91A7-4B81-B5B9-C4F5A9DBA906}" type="pres">
      <dgm:prSet presAssocID="{1FFEAFC0-7AA6-43E1-81D0-1551AC698B3E}" presName="spaceB" presStyleCnt="0"/>
      <dgm:spPr/>
    </dgm:pt>
    <dgm:pt modelId="{675753F7-57DC-49A7-BC81-DD14C5678075}" type="pres">
      <dgm:prSet presAssocID="{9867BEAB-0710-43E3-9CEB-23BE96FA776B}" presName="space" presStyleCnt="0"/>
      <dgm:spPr/>
    </dgm:pt>
    <dgm:pt modelId="{4E46701A-7AD6-4634-AA8C-C5467E224F68}" type="pres">
      <dgm:prSet presAssocID="{0E88E72F-38BE-4EB3-876A-083717D644E4}" presName="compositeA" presStyleCnt="0"/>
      <dgm:spPr/>
    </dgm:pt>
    <dgm:pt modelId="{DA204BC5-DAF7-41FA-A012-392664893F2F}" type="pres">
      <dgm:prSet presAssocID="{0E88E72F-38BE-4EB3-876A-083717D644E4}" presName="textA" presStyleLbl="revTx" presStyleIdx="2" presStyleCnt="3" custLinFactY="45599" custLinFactNeighborX="-2894" custLinFactNeighborY="10000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9D761296-4621-4973-94BF-052B2E2BC3B6}" type="pres">
      <dgm:prSet presAssocID="{0E88E72F-38BE-4EB3-876A-083717D644E4}" presName="circleA" presStyleLbl="node1" presStyleIdx="2" presStyleCnt="3"/>
      <dgm:spPr/>
    </dgm:pt>
    <dgm:pt modelId="{F81DAF02-1970-4322-97C3-BA6F97CDB39E}" type="pres">
      <dgm:prSet presAssocID="{0E88E72F-38BE-4EB3-876A-083717D644E4}" presName="spaceA" presStyleCnt="0"/>
      <dgm:spPr/>
    </dgm:pt>
  </dgm:ptLst>
  <dgm:cxnLst>
    <dgm:cxn modelId="{D04460A5-6A24-4E89-B4B6-A8B526985DC2}" type="presOf" srcId="{1FFEAFC0-7AA6-43E1-81D0-1551AC698B3E}" destId="{88B0CBE9-23E8-43A2-A4BB-5E98E0CBCC6C}" srcOrd="0" destOrd="0" presId="urn:microsoft.com/office/officeart/2005/8/layout/hProcess11"/>
    <dgm:cxn modelId="{02C81D5B-6EF0-43FE-8A2E-954982BD4304}" type="presOf" srcId="{A93C7645-C20F-4232-AF5E-4AB91D16120C}" destId="{11229718-2191-4316-9E2D-74AFA91D6BA5}" srcOrd="0" destOrd="0" presId="urn:microsoft.com/office/officeart/2005/8/layout/hProcess11"/>
    <dgm:cxn modelId="{AA6B3E1E-B080-4310-8850-DEEBDE809F23}" srcId="{A93C7645-C20F-4232-AF5E-4AB91D16120C}" destId="{AEBF07B9-61B5-4056-B861-A16083F91CE6}" srcOrd="0" destOrd="0" parTransId="{FF08B29E-9A88-4A25-B061-F4D9A19CEFFF}" sibTransId="{51811983-6A9A-4FDD-BEE0-A5BFA71FBFD6}"/>
    <dgm:cxn modelId="{2E30AF27-C484-4E6C-8189-F5EC63041835}" type="presOf" srcId="{AEBF07B9-61B5-4056-B861-A16083F91CE6}" destId="{63BC60FA-0A6B-4E21-AA8B-5109DF31FB66}" srcOrd="0" destOrd="0" presId="urn:microsoft.com/office/officeart/2005/8/layout/hProcess11"/>
    <dgm:cxn modelId="{C7DEEC87-CC85-4AE9-B7CA-17B96058F321}" srcId="{A93C7645-C20F-4232-AF5E-4AB91D16120C}" destId="{0E88E72F-38BE-4EB3-876A-083717D644E4}" srcOrd="2" destOrd="0" parTransId="{4EEDFA10-5F31-483F-8D72-D77EA4976359}" sibTransId="{E4FC0001-167A-4113-A74C-48CC08554BE3}"/>
    <dgm:cxn modelId="{DF1BB4B8-3DFC-431E-B43E-5112A9118604}" srcId="{A93C7645-C20F-4232-AF5E-4AB91D16120C}" destId="{1FFEAFC0-7AA6-43E1-81D0-1551AC698B3E}" srcOrd="1" destOrd="0" parTransId="{C8142C9E-452E-4F7D-A0AD-685E7EEF0CC0}" sibTransId="{9867BEAB-0710-43E3-9CEB-23BE96FA776B}"/>
    <dgm:cxn modelId="{E0F32016-266C-469D-AAB4-AA1B5C490616}" type="presOf" srcId="{0E88E72F-38BE-4EB3-876A-083717D644E4}" destId="{DA204BC5-DAF7-41FA-A012-392664893F2F}" srcOrd="0" destOrd="0" presId="urn:microsoft.com/office/officeart/2005/8/layout/hProcess11"/>
    <dgm:cxn modelId="{7AAD240C-45EC-44CD-B8CE-1CF4968D1FBE}" type="presParOf" srcId="{11229718-2191-4316-9E2D-74AFA91D6BA5}" destId="{7D96966D-9867-4E83-9359-3F4206A7DBB6}" srcOrd="0" destOrd="0" presId="urn:microsoft.com/office/officeart/2005/8/layout/hProcess11"/>
    <dgm:cxn modelId="{BDAEEDBB-8F16-48BC-B80A-36AE93600B34}" type="presParOf" srcId="{11229718-2191-4316-9E2D-74AFA91D6BA5}" destId="{A7816105-9034-46D1-BB9A-69BD13162194}" srcOrd="1" destOrd="0" presId="urn:microsoft.com/office/officeart/2005/8/layout/hProcess11"/>
    <dgm:cxn modelId="{394FF281-ADE2-4500-89A6-AA76B5C89FA8}" type="presParOf" srcId="{A7816105-9034-46D1-BB9A-69BD13162194}" destId="{3142D664-0A41-450E-B5BE-2D1B4C8E4AF6}" srcOrd="0" destOrd="0" presId="urn:microsoft.com/office/officeart/2005/8/layout/hProcess11"/>
    <dgm:cxn modelId="{4F56933C-BD30-4338-8B93-2676A4C88760}" type="presParOf" srcId="{3142D664-0A41-450E-B5BE-2D1B4C8E4AF6}" destId="{63BC60FA-0A6B-4E21-AA8B-5109DF31FB66}" srcOrd="0" destOrd="0" presId="urn:microsoft.com/office/officeart/2005/8/layout/hProcess11"/>
    <dgm:cxn modelId="{26D445D2-5FA1-4C24-B807-290C6E06A10B}" type="presParOf" srcId="{3142D664-0A41-450E-B5BE-2D1B4C8E4AF6}" destId="{EE18973B-45E4-4462-9E98-2DAA13A48E06}" srcOrd="1" destOrd="0" presId="urn:microsoft.com/office/officeart/2005/8/layout/hProcess11"/>
    <dgm:cxn modelId="{6CDE8928-0D5F-4BA6-AA0B-5DDE50583AE5}" type="presParOf" srcId="{3142D664-0A41-450E-B5BE-2D1B4C8E4AF6}" destId="{FE4FEC3F-A727-49B9-850E-5A7A19FE5318}" srcOrd="2" destOrd="0" presId="urn:microsoft.com/office/officeart/2005/8/layout/hProcess11"/>
    <dgm:cxn modelId="{3CF49945-9996-4C40-8107-0CA1805B4C55}" type="presParOf" srcId="{A7816105-9034-46D1-BB9A-69BD13162194}" destId="{09EEB3F8-C341-4E88-9265-95DE35E92A07}" srcOrd="1" destOrd="0" presId="urn:microsoft.com/office/officeart/2005/8/layout/hProcess11"/>
    <dgm:cxn modelId="{419A5DAD-58E6-40E4-A8D4-882890E50B5A}" type="presParOf" srcId="{A7816105-9034-46D1-BB9A-69BD13162194}" destId="{23941343-7E1D-4E81-A2EC-C6183DF73F62}" srcOrd="2" destOrd="0" presId="urn:microsoft.com/office/officeart/2005/8/layout/hProcess11"/>
    <dgm:cxn modelId="{E848F9D1-60B6-4814-8357-5DC6F2B7F479}" type="presParOf" srcId="{23941343-7E1D-4E81-A2EC-C6183DF73F62}" destId="{88B0CBE9-23E8-43A2-A4BB-5E98E0CBCC6C}" srcOrd="0" destOrd="0" presId="urn:microsoft.com/office/officeart/2005/8/layout/hProcess11"/>
    <dgm:cxn modelId="{23964A87-6691-4B3D-881C-F51490BB7CD0}" type="presParOf" srcId="{23941343-7E1D-4E81-A2EC-C6183DF73F62}" destId="{8F09E07E-96BB-4D0D-94ED-9BBEECB88C56}" srcOrd="1" destOrd="0" presId="urn:microsoft.com/office/officeart/2005/8/layout/hProcess11"/>
    <dgm:cxn modelId="{9AAA8256-1A5B-4A03-9F21-8DA1973FCA2B}" type="presParOf" srcId="{23941343-7E1D-4E81-A2EC-C6183DF73F62}" destId="{06E4715D-91A7-4B81-B5B9-C4F5A9DBA906}" srcOrd="2" destOrd="0" presId="urn:microsoft.com/office/officeart/2005/8/layout/hProcess11"/>
    <dgm:cxn modelId="{C7DE2F3E-A0B3-4A6D-A2E2-622407804302}" type="presParOf" srcId="{A7816105-9034-46D1-BB9A-69BD13162194}" destId="{675753F7-57DC-49A7-BC81-DD14C5678075}" srcOrd="3" destOrd="0" presId="urn:microsoft.com/office/officeart/2005/8/layout/hProcess11"/>
    <dgm:cxn modelId="{13C0FCD5-280B-472C-B8F0-0E0249585AB1}" type="presParOf" srcId="{A7816105-9034-46D1-BB9A-69BD13162194}" destId="{4E46701A-7AD6-4634-AA8C-C5467E224F68}" srcOrd="4" destOrd="0" presId="urn:microsoft.com/office/officeart/2005/8/layout/hProcess11"/>
    <dgm:cxn modelId="{BA77D596-C49E-4436-B539-525D0220C589}" type="presParOf" srcId="{4E46701A-7AD6-4634-AA8C-C5467E224F68}" destId="{DA204BC5-DAF7-41FA-A012-392664893F2F}" srcOrd="0" destOrd="0" presId="urn:microsoft.com/office/officeart/2005/8/layout/hProcess11"/>
    <dgm:cxn modelId="{5F05FAB8-0378-425D-8D28-DA8D15ADC573}" type="presParOf" srcId="{4E46701A-7AD6-4634-AA8C-C5467E224F68}" destId="{9D761296-4621-4973-94BF-052B2E2BC3B6}" srcOrd="1" destOrd="0" presId="urn:microsoft.com/office/officeart/2005/8/layout/hProcess11"/>
    <dgm:cxn modelId="{48DAEE27-DB50-47B4-9BD4-F5F40497244B}" type="presParOf" srcId="{4E46701A-7AD6-4634-AA8C-C5467E224F68}" destId="{F81DAF02-1970-4322-97C3-BA6F97CDB39E}" srcOrd="2" destOrd="0" presId="urn:microsoft.com/office/officeart/2005/8/layout/hProcess1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4B3D91D-76D5-4E37-AF80-02D407A429FC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</dgm:pt>
    <dgm:pt modelId="{642FF98B-95E6-4B91-B951-D61C15867A23}">
      <dgm:prSet phldrT="[Tekst]" custT="1"/>
      <dgm:spPr/>
      <dgm:t>
        <a:bodyPr/>
        <a:lstStyle/>
        <a:p>
          <a:r>
            <a:rPr lang="pl-PL" sz="1600" dirty="0"/>
            <a:t>A.1.1 Roczny obrót wnioskodawcy i partnera/ów (o ile budżet projektu uwzględnia wydatki partnera) jest równy lub wyższy od rocznych wydatków w projekcie</a:t>
          </a:r>
        </a:p>
        <a:p>
          <a:endParaRPr lang="pl-PL" sz="1100" dirty="0"/>
        </a:p>
        <a:p>
          <a:r>
            <a:rPr lang="pl-PL" sz="1100" dirty="0"/>
            <a:t>Kryterium nie dotyczy projektów, w których wnioskodawcą lub partnerem/</a:t>
          </a:r>
          <a:r>
            <a:rPr lang="pl-PL" sz="1100" dirty="0" err="1"/>
            <a:t>ami</a:t>
          </a:r>
          <a:r>
            <a:rPr lang="pl-PL" sz="1100" dirty="0"/>
            <a:t> jest jednostka sektora finansów publicznych, o ile budżet projektu uwzględnia wydatki tej jednostki. </a:t>
          </a:r>
        </a:p>
        <a:p>
          <a:r>
            <a:rPr lang="pl-PL" sz="1100" dirty="0"/>
            <a:t>Kryterium weryfikowane w oparciu o wniosek o dofinansowanie projektu</a:t>
          </a:r>
        </a:p>
      </dgm:t>
    </dgm:pt>
    <dgm:pt modelId="{5D21FAFE-F7F6-4334-8FF8-94D03B34B533}" type="parTrans" cxnId="{EF9D53AF-93C5-4BB0-8B93-B25FD804120C}">
      <dgm:prSet/>
      <dgm:spPr/>
      <dgm:t>
        <a:bodyPr/>
        <a:lstStyle/>
        <a:p>
          <a:endParaRPr lang="pl-PL"/>
        </a:p>
      </dgm:t>
    </dgm:pt>
    <dgm:pt modelId="{88D76961-48C3-4CF1-AE90-25C0005E7CF9}" type="sibTrans" cxnId="{EF9D53AF-93C5-4BB0-8B93-B25FD804120C}">
      <dgm:prSet/>
      <dgm:spPr/>
      <dgm:t>
        <a:bodyPr/>
        <a:lstStyle/>
        <a:p>
          <a:endParaRPr lang="pl-PL"/>
        </a:p>
      </dgm:t>
    </dgm:pt>
    <dgm:pt modelId="{9C47DCD0-2CC4-417E-85C2-541BC1385A9C}">
      <dgm:prSet custT="1"/>
      <dgm:spPr/>
      <dgm:t>
        <a:bodyPr/>
        <a:lstStyle/>
        <a:p>
          <a:r>
            <a:rPr lang="pl-PL" sz="1600" dirty="0"/>
            <a:t>A.1.2 Wnioskodawca prowadzi biuro projektu na obszarze województwa kujawsko-pomorskiego</a:t>
          </a:r>
        </a:p>
        <a:p>
          <a:r>
            <a:rPr lang="pl-PL" sz="1100" dirty="0"/>
            <a:t>Kryterium weryfikowane w oparciu o oświadczenia stanowiące integralną część wniosku o dofinansowanie. </a:t>
          </a:r>
          <a:r>
            <a:rPr lang="pl-PL" sz="1100" b="1" dirty="0"/>
            <a:t>SEKCJA F. Oświadczenia</a:t>
          </a:r>
          <a:endParaRPr lang="pl-PL" sz="1100" dirty="0"/>
        </a:p>
      </dgm:t>
    </dgm:pt>
    <dgm:pt modelId="{CFE1DFEA-588D-4E2F-AA66-D2E586EC8474}" type="parTrans" cxnId="{618E477A-0E46-48DF-BAF8-756408C053FF}">
      <dgm:prSet/>
      <dgm:spPr/>
      <dgm:t>
        <a:bodyPr/>
        <a:lstStyle/>
        <a:p>
          <a:endParaRPr lang="pl-PL"/>
        </a:p>
      </dgm:t>
    </dgm:pt>
    <dgm:pt modelId="{6B14140F-121F-4993-8B4B-D5C057070822}" type="sibTrans" cxnId="{618E477A-0E46-48DF-BAF8-756408C053FF}">
      <dgm:prSet/>
      <dgm:spPr/>
      <dgm:t>
        <a:bodyPr/>
        <a:lstStyle/>
        <a:p>
          <a:endParaRPr lang="pl-PL"/>
        </a:p>
      </dgm:t>
    </dgm:pt>
    <dgm:pt modelId="{4FFD1E80-FDA6-4304-8E5D-DBAD1FA378A1}">
      <dgm:prSet custT="1"/>
      <dgm:spPr/>
      <dgm:t>
        <a:bodyPr/>
        <a:lstStyle/>
        <a:p>
          <a:r>
            <a:rPr lang="pl-PL" sz="1600" dirty="0"/>
            <a:t>A.1.3 Rzetelność wnioskodawcy</a:t>
          </a:r>
        </a:p>
        <a:p>
          <a:r>
            <a:rPr lang="pl-PL" sz="1100" dirty="0"/>
            <a:t>Ocenie podlega czy w okresie trzech lat poprzedzających datę złożenia wniosku o dofinansowanie projektu instytucja organizująca konkurs nie rozwiązała z własnej inicjatywy, z wnioskodawcą umowy o dofinansowanie projektu realizowanego ze środków unijnych z przyczyn leżących po jego stronie w trybie natychmiastowym/bez wypowiedzenia. </a:t>
          </a:r>
        </a:p>
        <a:p>
          <a:r>
            <a:rPr lang="pl-PL" sz="1100" dirty="0"/>
            <a:t>Kryterium weryfikowane w oparciu o wniosek o dofinansowanie projektu</a:t>
          </a:r>
        </a:p>
        <a:p>
          <a:r>
            <a:rPr lang="pl-PL" sz="1100" b="1" dirty="0"/>
            <a:t>SEKCJA F. Oświadczenia</a:t>
          </a:r>
          <a:endParaRPr lang="pl-PL" sz="1600" dirty="0"/>
        </a:p>
      </dgm:t>
    </dgm:pt>
    <dgm:pt modelId="{95180D32-8CE1-424F-828A-CC8DEC0EC787}" type="parTrans" cxnId="{FCC4E51C-6DC0-4CF8-A651-9AE0EF3FDD58}">
      <dgm:prSet/>
      <dgm:spPr/>
      <dgm:t>
        <a:bodyPr/>
        <a:lstStyle/>
        <a:p>
          <a:endParaRPr lang="pl-PL"/>
        </a:p>
      </dgm:t>
    </dgm:pt>
    <dgm:pt modelId="{295D6F92-A0A2-4AD3-A9EF-7624484CC793}" type="sibTrans" cxnId="{FCC4E51C-6DC0-4CF8-A651-9AE0EF3FDD58}">
      <dgm:prSet/>
      <dgm:spPr/>
      <dgm:t>
        <a:bodyPr/>
        <a:lstStyle/>
        <a:p>
          <a:endParaRPr lang="pl-PL"/>
        </a:p>
      </dgm:t>
    </dgm:pt>
    <dgm:pt modelId="{58F8576E-FBF2-465D-B797-468D3B53C378}" type="pres">
      <dgm:prSet presAssocID="{C4B3D91D-76D5-4E37-AF80-02D407A429FC}" presName="Name0" presStyleCnt="0">
        <dgm:presLayoutVars>
          <dgm:chMax val="7"/>
          <dgm:chPref val="7"/>
          <dgm:dir/>
        </dgm:presLayoutVars>
      </dgm:prSet>
      <dgm:spPr/>
    </dgm:pt>
    <dgm:pt modelId="{1A78A481-725D-47BE-8D93-33B452941189}" type="pres">
      <dgm:prSet presAssocID="{C4B3D91D-76D5-4E37-AF80-02D407A429FC}" presName="Name1" presStyleCnt="0"/>
      <dgm:spPr/>
    </dgm:pt>
    <dgm:pt modelId="{570C913C-E540-4DB7-A42A-897D97CE474C}" type="pres">
      <dgm:prSet presAssocID="{C4B3D91D-76D5-4E37-AF80-02D407A429FC}" presName="cycle" presStyleCnt="0"/>
      <dgm:spPr/>
    </dgm:pt>
    <dgm:pt modelId="{52AD69EE-3436-4827-83DA-E27D39B7FB6A}" type="pres">
      <dgm:prSet presAssocID="{C4B3D91D-76D5-4E37-AF80-02D407A429FC}" presName="srcNode" presStyleLbl="node1" presStyleIdx="0" presStyleCnt="3"/>
      <dgm:spPr/>
    </dgm:pt>
    <dgm:pt modelId="{A931996F-C275-44D7-916F-3DEE7DFBBC7C}" type="pres">
      <dgm:prSet presAssocID="{C4B3D91D-76D5-4E37-AF80-02D407A429FC}" presName="conn" presStyleLbl="parChTrans1D2" presStyleIdx="0" presStyleCnt="1"/>
      <dgm:spPr/>
      <dgm:t>
        <a:bodyPr/>
        <a:lstStyle/>
        <a:p>
          <a:endParaRPr lang="pl-PL"/>
        </a:p>
      </dgm:t>
    </dgm:pt>
    <dgm:pt modelId="{8A43D034-1AF7-4D32-9DE7-C38BCAD4FBC3}" type="pres">
      <dgm:prSet presAssocID="{C4B3D91D-76D5-4E37-AF80-02D407A429FC}" presName="extraNode" presStyleLbl="node1" presStyleIdx="0" presStyleCnt="3"/>
      <dgm:spPr/>
    </dgm:pt>
    <dgm:pt modelId="{E30B98F7-76EB-42D4-8AE1-AC4C51CE714F}" type="pres">
      <dgm:prSet presAssocID="{C4B3D91D-76D5-4E37-AF80-02D407A429FC}" presName="dstNode" presStyleLbl="node1" presStyleIdx="0" presStyleCnt="3"/>
      <dgm:spPr/>
    </dgm:pt>
    <dgm:pt modelId="{DAD4411B-6457-458E-ADD2-EE25AC9D9112}" type="pres">
      <dgm:prSet presAssocID="{642FF98B-95E6-4B91-B951-D61C15867A23}" presName="text_1" presStyleLbl="node1" presStyleIdx="0" presStyleCnt="3" custScaleY="13486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D502BF1-F2F0-4F6D-920E-9E7CAFEED4A8}" type="pres">
      <dgm:prSet presAssocID="{642FF98B-95E6-4B91-B951-D61C15867A23}" presName="accent_1" presStyleCnt="0"/>
      <dgm:spPr/>
    </dgm:pt>
    <dgm:pt modelId="{D22565B8-C719-47F8-A1E9-66E8496F7A0E}" type="pres">
      <dgm:prSet presAssocID="{642FF98B-95E6-4B91-B951-D61C15867A23}" presName="accentRepeatNode" presStyleLbl="solidFgAcc1" presStyleIdx="0" presStyleCnt="3"/>
      <dgm:spPr/>
    </dgm:pt>
    <dgm:pt modelId="{6018D748-C623-4665-B260-296E43F1152B}" type="pres">
      <dgm:prSet presAssocID="{9C47DCD0-2CC4-417E-85C2-541BC1385A9C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AEE9C24-625D-426D-948D-F437E37A4BA8}" type="pres">
      <dgm:prSet presAssocID="{9C47DCD0-2CC4-417E-85C2-541BC1385A9C}" presName="accent_2" presStyleCnt="0"/>
      <dgm:spPr/>
    </dgm:pt>
    <dgm:pt modelId="{DC03BD92-1AB0-4E90-88C7-F8F07056C312}" type="pres">
      <dgm:prSet presAssocID="{9C47DCD0-2CC4-417E-85C2-541BC1385A9C}" presName="accentRepeatNode" presStyleLbl="solidFgAcc1" presStyleIdx="1" presStyleCnt="3"/>
      <dgm:spPr/>
    </dgm:pt>
    <dgm:pt modelId="{CB14E064-F8C1-41B9-BC7B-A7C9D57AB465}" type="pres">
      <dgm:prSet presAssocID="{4FFD1E80-FDA6-4304-8E5D-DBAD1FA378A1}" presName="text_3" presStyleLbl="node1" presStyleIdx="2" presStyleCnt="3" custScaleY="137916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49C559B-7A53-4CBB-80E6-204878691F52}" type="pres">
      <dgm:prSet presAssocID="{4FFD1E80-FDA6-4304-8E5D-DBAD1FA378A1}" presName="accent_3" presStyleCnt="0"/>
      <dgm:spPr/>
    </dgm:pt>
    <dgm:pt modelId="{D15802A9-499F-47DB-8874-413FF4D3FD8F}" type="pres">
      <dgm:prSet presAssocID="{4FFD1E80-FDA6-4304-8E5D-DBAD1FA378A1}" presName="accentRepeatNode" presStyleLbl="solidFgAcc1" presStyleIdx="2" presStyleCnt="3"/>
      <dgm:spPr/>
    </dgm:pt>
  </dgm:ptLst>
  <dgm:cxnLst>
    <dgm:cxn modelId="{8142562B-2D32-48FE-985D-54F70B87E7ED}" type="presOf" srcId="{4FFD1E80-FDA6-4304-8E5D-DBAD1FA378A1}" destId="{CB14E064-F8C1-41B9-BC7B-A7C9D57AB465}" srcOrd="0" destOrd="0" presId="urn:microsoft.com/office/officeart/2008/layout/VerticalCurvedList"/>
    <dgm:cxn modelId="{0DAC7A68-4363-4380-83CC-6D5F85EE4B57}" type="presOf" srcId="{88D76961-48C3-4CF1-AE90-25C0005E7CF9}" destId="{A931996F-C275-44D7-916F-3DEE7DFBBC7C}" srcOrd="0" destOrd="0" presId="urn:microsoft.com/office/officeart/2008/layout/VerticalCurvedList"/>
    <dgm:cxn modelId="{FCC4E51C-6DC0-4CF8-A651-9AE0EF3FDD58}" srcId="{C4B3D91D-76D5-4E37-AF80-02D407A429FC}" destId="{4FFD1E80-FDA6-4304-8E5D-DBAD1FA378A1}" srcOrd="2" destOrd="0" parTransId="{95180D32-8CE1-424F-828A-CC8DEC0EC787}" sibTransId="{295D6F92-A0A2-4AD3-A9EF-7624484CC793}"/>
    <dgm:cxn modelId="{EF9D53AF-93C5-4BB0-8B93-B25FD804120C}" srcId="{C4B3D91D-76D5-4E37-AF80-02D407A429FC}" destId="{642FF98B-95E6-4B91-B951-D61C15867A23}" srcOrd="0" destOrd="0" parTransId="{5D21FAFE-F7F6-4334-8FF8-94D03B34B533}" sibTransId="{88D76961-48C3-4CF1-AE90-25C0005E7CF9}"/>
    <dgm:cxn modelId="{B0FB9A56-2BD3-474E-BEA8-EB4CED74D0BF}" type="presOf" srcId="{642FF98B-95E6-4B91-B951-D61C15867A23}" destId="{DAD4411B-6457-458E-ADD2-EE25AC9D9112}" srcOrd="0" destOrd="0" presId="urn:microsoft.com/office/officeart/2008/layout/VerticalCurvedList"/>
    <dgm:cxn modelId="{618E477A-0E46-48DF-BAF8-756408C053FF}" srcId="{C4B3D91D-76D5-4E37-AF80-02D407A429FC}" destId="{9C47DCD0-2CC4-417E-85C2-541BC1385A9C}" srcOrd="1" destOrd="0" parTransId="{CFE1DFEA-588D-4E2F-AA66-D2E586EC8474}" sibTransId="{6B14140F-121F-4993-8B4B-D5C057070822}"/>
    <dgm:cxn modelId="{E5EF90FC-45BF-45FC-B6EC-42438FB7F5B9}" type="presOf" srcId="{C4B3D91D-76D5-4E37-AF80-02D407A429FC}" destId="{58F8576E-FBF2-465D-B797-468D3B53C378}" srcOrd="0" destOrd="0" presId="urn:microsoft.com/office/officeart/2008/layout/VerticalCurvedList"/>
    <dgm:cxn modelId="{ED839953-B2F9-4272-B613-1AEDD8863823}" type="presOf" srcId="{9C47DCD0-2CC4-417E-85C2-541BC1385A9C}" destId="{6018D748-C623-4665-B260-296E43F1152B}" srcOrd="0" destOrd="0" presId="urn:microsoft.com/office/officeart/2008/layout/VerticalCurvedList"/>
    <dgm:cxn modelId="{90A6CC45-1685-4FC6-BFBE-E97E0CFE29D4}" type="presParOf" srcId="{58F8576E-FBF2-465D-B797-468D3B53C378}" destId="{1A78A481-725D-47BE-8D93-33B452941189}" srcOrd="0" destOrd="0" presId="urn:microsoft.com/office/officeart/2008/layout/VerticalCurvedList"/>
    <dgm:cxn modelId="{34E0DC55-C457-4566-A28B-400D41844225}" type="presParOf" srcId="{1A78A481-725D-47BE-8D93-33B452941189}" destId="{570C913C-E540-4DB7-A42A-897D97CE474C}" srcOrd="0" destOrd="0" presId="urn:microsoft.com/office/officeart/2008/layout/VerticalCurvedList"/>
    <dgm:cxn modelId="{02AB2504-63F3-4B7F-8463-5A651FA84E0B}" type="presParOf" srcId="{570C913C-E540-4DB7-A42A-897D97CE474C}" destId="{52AD69EE-3436-4827-83DA-E27D39B7FB6A}" srcOrd="0" destOrd="0" presId="urn:microsoft.com/office/officeart/2008/layout/VerticalCurvedList"/>
    <dgm:cxn modelId="{1A094ADE-3B28-4BCE-A20A-8855A36E9A0E}" type="presParOf" srcId="{570C913C-E540-4DB7-A42A-897D97CE474C}" destId="{A931996F-C275-44D7-916F-3DEE7DFBBC7C}" srcOrd="1" destOrd="0" presId="urn:microsoft.com/office/officeart/2008/layout/VerticalCurvedList"/>
    <dgm:cxn modelId="{B1C366A2-F290-46B6-B821-E0E8CE2FFDB2}" type="presParOf" srcId="{570C913C-E540-4DB7-A42A-897D97CE474C}" destId="{8A43D034-1AF7-4D32-9DE7-C38BCAD4FBC3}" srcOrd="2" destOrd="0" presId="urn:microsoft.com/office/officeart/2008/layout/VerticalCurvedList"/>
    <dgm:cxn modelId="{45921E61-67EA-49E4-B11D-C1F337A63778}" type="presParOf" srcId="{570C913C-E540-4DB7-A42A-897D97CE474C}" destId="{E30B98F7-76EB-42D4-8AE1-AC4C51CE714F}" srcOrd="3" destOrd="0" presId="urn:microsoft.com/office/officeart/2008/layout/VerticalCurvedList"/>
    <dgm:cxn modelId="{ABA77AF1-7761-4351-8E80-6BECDE3EDDEE}" type="presParOf" srcId="{1A78A481-725D-47BE-8D93-33B452941189}" destId="{DAD4411B-6457-458E-ADD2-EE25AC9D9112}" srcOrd="1" destOrd="0" presId="urn:microsoft.com/office/officeart/2008/layout/VerticalCurvedList"/>
    <dgm:cxn modelId="{770B724D-B9A4-40EE-A066-3D976693194D}" type="presParOf" srcId="{1A78A481-725D-47BE-8D93-33B452941189}" destId="{2D502BF1-F2F0-4F6D-920E-9E7CAFEED4A8}" srcOrd="2" destOrd="0" presId="urn:microsoft.com/office/officeart/2008/layout/VerticalCurvedList"/>
    <dgm:cxn modelId="{7F3C376C-EAE4-4683-A78E-43C9A2FB9E4A}" type="presParOf" srcId="{2D502BF1-F2F0-4F6D-920E-9E7CAFEED4A8}" destId="{D22565B8-C719-47F8-A1E9-66E8496F7A0E}" srcOrd="0" destOrd="0" presId="urn:microsoft.com/office/officeart/2008/layout/VerticalCurvedList"/>
    <dgm:cxn modelId="{1B46354B-536A-48D6-B0C3-BD77F0E7FC77}" type="presParOf" srcId="{1A78A481-725D-47BE-8D93-33B452941189}" destId="{6018D748-C623-4665-B260-296E43F1152B}" srcOrd="3" destOrd="0" presId="urn:microsoft.com/office/officeart/2008/layout/VerticalCurvedList"/>
    <dgm:cxn modelId="{F045D380-DE7D-42B6-9B75-01324C59B937}" type="presParOf" srcId="{1A78A481-725D-47BE-8D93-33B452941189}" destId="{8AEE9C24-625D-426D-948D-F437E37A4BA8}" srcOrd="4" destOrd="0" presId="urn:microsoft.com/office/officeart/2008/layout/VerticalCurvedList"/>
    <dgm:cxn modelId="{30D63163-6BE4-4CF6-A898-D0B5B8C8EAF0}" type="presParOf" srcId="{8AEE9C24-625D-426D-948D-F437E37A4BA8}" destId="{DC03BD92-1AB0-4E90-88C7-F8F07056C312}" srcOrd="0" destOrd="0" presId="urn:microsoft.com/office/officeart/2008/layout/VerticalCurvedList"/>
    <dgm:cxn modelId="{AFB7D8A5-53FC-4E01-A0F6-9A6732A85518}" type="presParOf" srcId="{1A78A481-725D-47BE-8D93-33B452941189}" destId="{CB14E064-F8C1-41B9-BC7B-A7C9D57AB465}" srcOrd="5" destOrd="0" presId="urn:microsoft.com/office/officeart/2008/layout/VerticalCurvedList"/>
    <dgm:cxn modelId="{73668106-C76E-4835-91F6-67046B80B23F}" type="presParOf" srcId="{1A78A481-725D-47BE-8D93-33B452941189}" destId="{549C559B-7A53-4CBB-80E6-204878691F52}" srcOrd="6" destOrd="0" presId="urn:microsoft.com/office/officeart/2008/layout/VerticalCurvedList"/>
    <dgm:cxn modelId="{D108B8FE-B1B9-4391-9022-A98DA2FADDCF}" type="presParOf" srcId="{549C559B-7A53-4CBB-80E6-204878691F52}" destId="{D15802A9-499F-47DB-8874-413FF4D3FD8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4B3D91D-76D5-4E37-AF80-02D407A429FC}" type="doc">
      <dgm:prSet loTypeId="urn:microsoft.com/office/officeart/2008/layout/VerticalCurvedList" loCatId="list" qsTypeId="urn:microsoft.com/office/officeart/2005/8/quickstyle/simple3" qsCatId="simple" csTypeId="urn:microsoft.com/office/officeart/2005/8/colors/accent6_2" csCatId="accent6" phldr="1"/>
      <dgm:spPr/>
    </dgm:pt>
    <dgm:pt modelId="{642FF98B-95E6-4B91-B951-D61C15867A23}">
      <dgm:prSet phldrT="[Tekst]" custT="1"/>
      <dgm:spPr/>
      <dgm:t>
        <a:bodyPr/>
        <a:lstStyle/>
        <a:p>
          <a:r>
            <a:rPr lang="pl-PL" sz="1600" dirty="0"/>
            <a:t>A.2.1 Zgodność projektu z właściwymi przepisami prawa unijnego</a:t>
          </a:r>
        </a:p>
        <a:p>
          <a:r>
            <a:rPr lang="pl-PL" sz="1100" dirty="0"/>
            <a:t>Kryterium weryfikowane w oparciu o oświadczenia stanowiące integralną część wniosku o dofinansowanie.</a:t>
          </a:r>
        </a:p>
        <a:p>
          <a:r>
            <a:rPr lang="pl-PL" sz="1100" b="1" dirty="0"/>
            <a:t>SEKCJA F. Oświadczenia</a:t>
          </a:r>
          <a:endParaRPr lang="pl-PL" sz="1100" dirty="0"/>
        </a:p>
      </dgm:t>
    </dgm:pt>
    <dgm:pt modelId="{5D21FAFE-F7F6-4334-8FF8-94D03B34B533}" type="parTrans" cxnId="{EF9D53AF-93C5-4BB0-8B93-B25FD804120C}">
      <dgm:prSet/>
      <dgm:spPr/>
      <dgm:t>
        <a:bodyPr/>
        <a:lstStyle/>
        <a:p>
          <a:endParaRPr lang="pl-PL"/>
        </a:p>
      </dgm:t>
    </dgm:pt>
    <dgm:pt modelId="{88D76961-48C3-4CF1-AE90-25C0005E7CF9}" type="sibTrans" cxnId="{EF9D53AF-93C5-4BB0-8B93-B25FD804120C}">
      <dgm:prSet/>
      <dgm:spPr/>
      <dgm:t>
        <a:bodyPr/>
        <a:lstStyle/>
        <a:p>
          <a:endParaRPr lang="pl-PL"/>
        </a:p>
      </dgm:t>
    </dgm:pt>
    <dgm:pt modelId="{9C47DCD0-2CC4-417E-85C2-541BC1385A9C}">
      <dgm:prSet custT="1"/>
      <dgm:spPr/>
      <dgm:t>
        <a:bodyPr/>
        <a:lstStyle/>
        <a:p>
          <a:r>
            <a:rPr lang="pl-PL" sz="1600" dirty="0"/>
            <a:t>A.2.2 Zgodność projektu z przepisami dotyczącymi pomocy publicznej (lub pomocy de </a:t>
          </a:r>
          <a:r>
            <a:rPr lang="pl-PL" sz="1600" dirty="0" err="1"/>
            <a:t>minimis</a:t>
          </a:r>
          <a:r>
            <a:rPr lang="pl-PL" sz="1600" dirty="0"/>
            <a:t>)</a:t>
          </a:r>
        </a:p>
        <a:p>
          <a:r>
            <a:rPr lang="pl-PL" sz="1100" dirty="0"/>
            <a:t>Kryterium weryfikowane w oparciu o oświadczenia stanowiące integralną część wniosku o dofinansowanie.</a:t>
          </a:r>
        </a:p>
        <a:p>
          <a:r>
            <a:rPr lang="pl-PL" sz="1100" b="1" dirty="0"/>
            <a:t>SEKCJA F. Oświadczenia</a:t>
          </a:r>
          <a:endParaRPr lang="pl-PL" sz="1100" dirty="0"/>
        </a:p>
      </dgm:t>
    </dgm:pt>
    <dgm:pt modelId="{CFE1DFEA-588D-4E2F-AA66-D2E586EC8474}" type="parTrans" cxnId="{618E477A-0E46-48DF-BAF8-756408C053FF}">
      <dgm:prSet/>
      <dgm:spPr/>
      <dgm:t>
        <a:bodyPr/>
        <a:lstStyle/>
        <a:p>
          <a:endParaRPr lang="pl-PL"/>
        </a:p>
      </dgm:t>
    </dgm:pt>
    <dgm:pt modelId="{6B14140F-121F-4993-8B4B-D5C057070822}" type="sibTrans" cxnId="{618E477A-0E46-48DF-BAF8-756408C053FF}">
      <dgm:prSet/>
      <dgm:spPr/>
      <dgm:t>
        <a:bodyPr/>
        <a:lstStyle/>
        <a:p>
          <a:endParaRPr lang="pl-PL"/>
        </a:p>
      </dgm:t>
    </dgm:pt>
    <dgm:pt modelId="{4FFD1E80-FDA6-4304-8E5D-DBAD1FA378A1}">
      <dgm:prSet custT="1"/>
      <dgm:spPr/>
      <dgm:t>
        <a:bodyPr/>
        <a:lstStyle/>
        <a:p>
          <a:r>
            <a:rPr lang="pl-PL" sz="1600" b="0" dirty="0"/>
            <a:t>A.2.3 Zgodność projektu z właściwymi przepisami prawa krajowego</a:t>
          </a:r>
        </a:p>
        <a:p>
          <a:r>
            <a:rPr lang="pl-PL" sz="1100" dirty="0"/>
            <a:t>Kryterium weryfikowane w oparciu o oświadczenia stanowiące integralną część wniosku o dofinansowanie.</a:t>
          </a:r>
        </a:p>
        <a:p>
          <a:r>
            <a:rPr lang="pl-PL" sz="1100" b="1" dirty="0"/>
            <a:t>SEKCJA F. Oświadczenia - nie podlega negocjacjom</a:t>
          </a:r>
          <a:endParaRPr lang="pl-PL" sz="1100" b="0" dirty="0"/>
        </a:p>
      </dgm:t>
    </dgm:pt>
    <dgm:pt modelId="{95180D32-8CE1-424F-828A-CC8DEC0EC787}" type="parTrans" cxnId="{FCC4E51C-6DC0-4CF8-A651-9AE0EF3FDD58}">
      <dgm:prSet/>
      <dgm:spPr/>
      <dgm:t>
        <a:bodyPr/>
        <a:lstStyle/>
        <a:p>
          <a:endParaRPr lang="pl-PL"/>
        </a:p>
      </dgm:t>
    </dgm:pt>
    <dgm:pt modelId="{295D6F92-A0A2-4AD3-A9EF-7624484CC793}" type="sibTrans" cxnId="{FCC4E51C-6DC0-4CF8-A651-9AE0EF3FDD58}">
      <dgm:prSet/>
      <dgm:spPr/>
      <dgm:t>
        <a:bodyPr/>
        <a:lstStyle/>
        <a:p>
          <a:endParaRPr lang="pl-PL"/>
        </a:p>
      </dgm:t>
    </dgm:pt>
    <dgm:pt modelId="{67A3354F-C67D-4ECB-9341-417D0B406820}">
      <dgm:prSet custT="1"/>
      <dgm:spPr/>
      <dgm:t>
        <a:bodyPr/>
        <a:lstStyle/>
        <a:p>
          <a:r>
            <a:rPr lang="pl-PL" sz="1600" dirty="0"/>
            <a:t>A.2.4 Projekt zakłada rozliczanie kosztów bezpośrednich w oparciu o uproszczone metody rozliczania wydatków</a:t>
          </a:r>
        </a:p>
      </dgm:t>
    </dgm:pt>
    <dgm:pt modelId="{B48F5342-6997-489F-B9BD-04A8902D883A}" type="parTrans" cxnId="{989C8EF6-B863-4A82-A5BF-7625BE775EEC}">
      <dgm:prSet/>
      <dgm:spPr/>
      <dgm:t>
        <a:bodyPr/>
        <a:lstStyle/>
        <a:p>
          <a:endParaRPr lang="pl-PL"/>
        </a:p>
      </dgm:t>
    </dgm:pt>
    <dgm:pt modelId="{8E7194EC-6E9A-458C-85F7-F17C889425CD}" type="sibTrans" cxnId="{989C8EF6-B863-4A82-A5BF-7625BE775EEC}">
      <dgm:prSet/>
      <dgm:spPr/>
      <dgm:t>
        <a:bodyPr/>
        <a:lstStyle/>
        <a:p>
          <a:endParaRPr lang="pl-PL"/>
        </a:p>
      </dgm:t>
    </dgm:pt>
    <dgm:pt modelId="{C2D288C1-D2CD-4217-B9B8-6D4E2DD98116}">
      <dgm:prSet custT="1"/>
      <dgm:spPr/>
      <dgm:t>
        <a:bodyPr/>
        <a:lstStyle/>
        <a:p>
          <a:r>
            <a:rPr lang="pl-PL" sz="1100" dirty="0"/>
            <a:t>wartość wkładu publicznego  </a:t>
          </a:r>
          <a:r>
            <a:rPr lang="pl-PL" sz="1100" b="1" dirty="0"/>
            <a:t>nie przekracza wyrażonej w zł równowartości 100 000 Euro = 416 700,00 zł</a:t>
          </a:r>
          <a:r>
            <a:rPr lang="pl-PL" sz="1100" dirty="0"/>
            <a:t>, </a:t>
          </a:r>
          <a:r>
            <a:rPr lang="x-none" sz="1100" dirty="0"/>
            <a:t> </a:t>
          </a:r>
          <a:r>
            <a:rPr lang="pl-PL" sz="1100" b="0" dirty="0"/>
            <a:t>obligatoryjne jest rozliczanie kosztów bezpośrednich w oparciu o </a:t>
          </a:r>
          <a:r>
            <a:rPr lang="pl-PL" sz="1100" b="1" dirty="0"/>
            <a:t>kwoty ryczałtowe - nie podlega negocjacjom</a:t>
          </a:r>
          <a:endParaRPr lang="pl-PL" sz="1100" b="0" dirty="0"/>
        </a:p>
      </dgm:t>
    </dgm:pt>
    <dgm:pt modelId="{FF54BC47-D0EF-43D6-9C13-D972DCE020F1}" type="parTrans" cxnId="{0B065B9D-8C96-4BE5-8F73-B60FF2268C50}">
      <dgm:prSet/>
      <dgm:spPr/>
      <dgm:t>
        <a:bodyPr/>
        <a:lstStyle/>
        <a:p>
          <a:endParaRPr lang="pl-PL"/>
        </a:p>
      </dgm:t>
    </dgm:pt>
    <dgm:pt modelId="{9AC22A63-C243-4668-A737-232E11F12A88}" type="sibTrans" cxnId="{0B065B9D-8C96-4BE5-8F73-B60FF2268C50}">
      <dgm:prSet/>
      <dgm:spPr/>
      <dgm:t>
        <a:bodyPr/>
        <a:lstStyle/>
        <a:p>
          <a:endParaRPr lang="pl-PL"/>
        </a:p>
      </dgm:t>
    </dgm:pt>
    <dgm:pt modelId="{58F8576E-FBF2-465D-B797-468D3B53C378}" type="pres">
      <dgm:prSet presAssocID="{C4B3D91D-76D5-4E37-AF80-02D407A429FC}" presName="Name0" presStyleCnt="0">
        <dgm:presLayoutVars>
          <dgm:chMax val="7"/>
          <dgm:chPref val="7"/>
          <dgm:dir/>
        </dgm:presLayoutVars>
      </dgm:prSet>
      <dgm:spPr/>
    </dgm:pt>
    <dgm:pt modelId="{1A78A481-725D-47BE-8D93-33B452941189}" type="pres">
      <dgm:prSet presAssocID="{C4B3D91D-76D5-4E37-AF80-02D407A429FC}" presName="Name1" presStyleCnt="0"/>
      <dgm:spPr/>
    </dgm:pt>
    <dgm:pt modelId="{570C913C-E540-4DB7-A42A-897D97CE474C}" type="pres">
      <dgm:prSet presAssocID="{C4B3D91D-76D5-4E37-AF80-02D407A429FC}" presName="cycle" presStyleCnt="0"/>
      <dgm:spPr/>
    </dgm:pt>
    <dgm:pt modelId="{52AD69EE-3436-4827-83DA-E27D39B7FB6A}" type="pres">
      <dgm:prSet presAssocID="{C4B3D91D-76D5-4E37-AF80-02D407A429FC}" presName="srcNode" presStyleLbl="node1" presStyleIdx="0" presStyleCnt="4"/>
      <dgm:spPr/>
    </dgm:pt>
    <dgm:pt modelId="{A931996F-C275-44D7-916F-3DEE7DFBBC7C}" type="pres">
      <dgm:prSet presAssocID="{C4B3D91D-76D5-4E37-AF80-02D407A429FC}" presName="conn" presStyleLbl="parChTrans1D2" presStyleIdx="0" presStyleCnt="1"/>
      <dgm:spPr/>
      <dgm:t>
        <a:bodyPr/>
        <a:lstStyle/>
        <a:p>
          <a:endParaRPr lang="pl-PL"/>
        </a:p>
      </dgm:t>
    </dgm:pt>
    <dgm:pt modelId="{8A43D034-1AF7-4D32-9DE7-C38BCAD4FBC3}" type="pres">
      <dgm:prSet presAssocID="{C4B3D91D-76D5-4E37-AF80-02D407A429FC}" presName="extraNode" presStyleLbl="node1" presStyleIdx="0" presStyleCnt="4"/>
      <dgm:spPr/>
    </dgm:pt>
    <dgm:pt modelId="{E30B98F7-76EB-42D4-8AE1-AC4C51CE714F}" type="pres">
      <dgm:prSet presAssocID="{C4B3D91D-76D5-4E37-AF80-02D407A429FC}" presName="dstNode" presStyleLbl="node1" presStyleIdx="0" presStyleCnt="4"/>
      <dgm:spPr/>
    </dgm:pt>
    <dgm:pt modelId="{DAD4411B-6457-458E-ADD2-EE25AC9D9112}" type="pres">
      <dgm:prSet presAssocID="{642FF98B-95E6-4B91-B951-D61C15867A23}" presName="text_1" presStyleLbl="node1" presStyleIdx="0" presStyleCnt="4" custScaleY="105019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D502BF1-F2F0-4F6D-920E-9E7CAFEED4A8}" type="pres">
      <dgm:prSet presAssocID="{642FF98B-95E6-4B91-B951-D61C15867A23}" presName="accent_1" presStyleCnt="0"/>
      <dgm:spPr/>
    </dgm:pt>
    <dgm:pt modelId="{D22565B8-C719-47F8-A1E9-66E8496F7A0E}" type="pres">
      <dgm:prSet presAssocID="{642FF98B-95E6-4B91-B951-D61C15867A23}" presName="accentRepeatNode" presStyleLbl="solidFgAcc1" presStyleIdx="0" presStyleCnt="4"/>
      <dgm:spPr/>
    </dgm:pt>
    <dgm:pt modelId="{6018D748-C623-4665-B260-296E43F1152B}" type="pres">
      <dgm:prSet presAssocID="{9C47DCD0-2CC4-417E-85C2-541BC1385A9C}" presName="text_2" presStyleLbl="node1" presStyleIdx="1" presStyleCnt="4" custScaleY="12372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AEE9C24-625D-426D-948D-F437E37A4BA8}" type="pres">
      <dgm:prSet presAssocID="{9C47DCD0-2CC4-417E-85C2-541BC1385A9C}" presName="accent_2" presStyleCnt="0"/>
      <dgm:spPr/>
    </dgm:pt>
    <dgm:pt modelId="{DC03BD92-1AB0-4E90-88C7-F8F07056C312}" type="pres">
      <dgm:prSet presAssocID="{9C47DCD0-2CC4-417E-85C2-541BC1385A9C}" presName="accentRepeatNode" presStyleLbl="solidFgAcc1" presStyleIdx="1" presStyleCnt="4"/>
      <dgm:spPr/>
    </dgm:pt>
    <dgm:pt modelId="{CB14E064-F8C1-41B9-BC7B-A7C9D57AB465}" type="pres">
      <dgm:prSet presAssocID="{4FFD1E80-FDA6-4304-8E5D-DBAD1FA378A1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49C559B-7A53-4CBB-80E6-204878691F52}" type="pres">
      <dgm:prSet presAssocID="{4FFD1E80-FDA6-4304-8E5D-DBAD1FA378A1}" presName="accent_3" presStyleCnt="0"/>
      <dgm:spPr/>
    </dgm:pt>
    <dgm:pt modelId="{D15802A9-499F-47DB-8874-413FF4D3FD8F}" type="pres">
      <dgm:prSet presAssocID="{4FFD1E80-FDA6-4304-8E5D-DBAD1FA378A1}" presName="accentRepeatNode" presStyleLbl="solidFgAcc1" presStyleIdx="2" presStyleCnt="4"/>
      <dgm:spPr/>
    </dgm:pt>
    <dgm:pt modelId="{B3CD83CD-D086-4DD0-93E7-057F24200A35}" type="pres">
      <dgm:prSet presAssocID="{67A3354F-C67D-4ECB-9341-417D0B406820}" presName="text_4" presStyleLbl="node1" presStyleIdx="3" presStyleCnt="4" custScaleY="120849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6864778-A496-47C4-8E51-6F98C153A160}" type="pres">
      <dgm:prSet presAssocID="{67A3354F-C67D-4ECB-9341-417D0B406820}" presName="accent_4" presStyleCnt="0"/>
      <dgm:spPr/>
    </dgm:pt>
    <dgm:pt modelId="{BE528225-B8F6-453A-82E4-FF92B922653F}" type="pres">
      <dgm:prSet presAssocID="{67A3354F-C67D-4ECB-9341-417D0B406820}" presName="accentRepeatNode" presStyleLbl="solidFgAcc1" presStyleIdx="3" presStyleCnt="4"/>
      <dgm:spPr/>
    </dgm:pt>
  </dgm:ptLst>
  <dgm:cxnLst>
    <dgm:cxn modelId="{FCC4E51C-6DC0-4CF8-A651-9AE0EF3FDD58}" srcId="{C4B3D91D-76D5-4E37-AF80-02D407A429FC}" destId="{4FFD1E80-FDA6-4304-8E5D-DBAD1FA378A1}" srcOrd="2" destOrd="0" parTransId="{95180D32-8CE1-424F-828A-CC8DEC0EC787}" sibTransId="{295D6F92-A0A2-4AD3-A9EF-7624484CC793}"/>
    <dgm:cxn modelId="{EF9D53AF-93C5-4BB0-8B93-B25FD804120C}" srcId="{C4B3D91D-76D5-4E37-AF80-02D407A429FC}" destId="{642FF98B-95E6-4B91-B951-D61C15867A23}" srcOrd="0" destOrd="0" parTransId="{5D21FAFE-F7F6-4334-8FF8-94D03B34B533}" sibTransId="{88D76961-48C3-4CF1-AE90-25C0005E7CF9}"/>
    <dgm:cxn modelId="{989C8EF6-B863-4A82-A5BF-7625BE775EEC}" srcId="{C4B3D91D-76D5-4E37-AF80-02D407A429FC}" destId="{67A3354F-C67D-4ECB-9341-417D0B406820}" srcOrd="3" destOrd="0" parTransId="{B48F5342-6997-489F-B9BD-04A8902D883A}" sibTransId="{8E7194EC-6E9A-458C-85F7-F17C889425CD}"/>
    <dgm:cxn modelId="{42D3F5EA-7261-4116-964B-3029A2AC16CC}" type="presOf" srcId="{642FF98B-95E6-4B91-B951-D61C15867A23}" destId="{DAD4411B-6457-458E-ADD2-EE25AC9D9112}" srcOrd="0" destOrd="0" presId="urn:microsoft.com/office/officeart/2008/layout/VerticalCurvedList"/>
    <dgm:cxn modelId="{320B35DD-7A5B-4164-930F-6973447C9DAE}" type="presOf" srcId="{C4B3D91D-76D5-4E37-AF80-02D407A429FC}" destId="{58F8576E-FBF2-465D-B797-468D3B53C378}" srcOrd="0" destOrd="0" presId="urn:microsoft.com/office/officeart/2008/layout/VerticalCurvedList"/>
    <dgm:cxn modelId="{DCD5DD53-DBAB-443D-AC19-55E018413CD3}" type="presOf" srcId="{67A3354F-C67D-4ECB-9341-417D0B406820}" destId="{B3CD83CD-D086-4DD0-93E7-057F24200A35}" srcOrd="0" destOrd="0" presId="urn:microsoft.com/office/officeart/2008/layout/VerticalCurvedList"/>
    <dgm:cxn modelId="{366A8930-3F38-4A0D-A054-FC9D6946C9FD}" type="presOf" srcId="{88D76961-48C3-4CF1-AE90-25C0005E7CF9}" destId="{A931996F-C275-44D7-916F-3DEE7DFBBC7C}" srcOrd="0" destOrd="0" presId="urn:microsoft.com/office/officeart/2008/layout/VerticalCurvedList"/>
    <dgm:cxn modelId="{719E6ED8-132E-4B65-9007-F37606B43722}" type="presOf" srcId="{4FFD1E80-FDA6-4304-8E5D-DBAD1FA378A1}" destId="{CB14E064-F8C1-41B9-BC7B-A7C9D57AB465}" srcOrd="0" destOrd="0" presId="urn:microsoft.com/office/officeart/2008/layout/VerticalCurvedList"/>
    <dgm:cxn modelId="{8321CEEF-BCB6-4F8E-9959-DF214E107B4C}" type="presOf" srcId="{C2D288C1-D2CD-4217-B9B8-6D4E2DD98116}" destId="{B3CD83CD-D086-4DD0-93E7-057F24200A35}" srcOrd="0" destOrd="1" presId="urn:microsoft.com/office/officeart/2008/layout/VerticalCurvedList"/>
    <dgm:cxn modelId="{618E477A-0E46-48DF-BAF8-756408C053FF}" srcId="{C4B3D91D-76D5-4E37-AF80-02D407A429FC}" destId="{9C47DCD0-2CC4-417E-85C2-541BC1385A9C}" srcOrd="1" destOrd="0" parTransId="{CFE1DFEA-588D-4E2F-AA66-D2E586EC8474}" sibTransId="{6B14140F-121F-4993-8B4B-D5C057070822}"/>
    <dgm:cxn modelId="{8E89C394-30E2-4854-B2ED-A334AC4B547B}" type="presOf" srcId="{9C47DCD0-2CC4-417E-85C2-541BC1385A9C}" destId="{6018D748-C623-4665-B260-296E43F1152B}" srcOrd="0" destOrd="0" presId="urn:microsoft.com/office/officeart/2008/layout/VerticalCurvedList"/>
    <dgm:cxn modelId="{0B065B9D-8C96-4BE5-8F73-B60FF2268C50}" srcId="{67A3354F-C67D-4ECB-9341-417D0B406820}" destId="{C2D288C1-D2CD-4217-B9B8-6D4E2DD98116}" srcOrd="0" destOrd="0" parTransId="{FF54BC47-D0EF-43D6-9C13-D972DCE020F1}" sibTransId="{9AC22A63-C243-4668-A737-232E11F12A88}"/>
    <dgm:cxn modelId="{7C02EA0E-1335-4207-B63A-6E0850D7DEF1}" type="presParOf" srcId="{58F8576E-FBF2-465D-B797-468D3B53C378}" destId="{1A78A481-725D-47BE-8D93-33B452941189}" srcOrd="0" destOrd="0" presId="urn:microsoft.com/office/officeart/2008/layout/VerticalCurvedList"/>
    <dgm:cxn modelId="{3AD69032-0CC1-445E-BF84-32C2B9E98041}" type="presParOf" srcId="{1A78A481-725D-47BE-8D93-33B452941189}" destId="{570C913C-E540-4DB7-A42A-897D97CE474C}" srcOrd="0" destOrd="0" presId="urn:microsoft.com/office/officeart/2008/layout/VerticalCurvedList"/>
    <dgm:cxn modelId="{B70697C1-31B3-4661-83C8-A1A48358489C}" type="presParOf" srcId="{570C913C-E540-4DB7-A42A-897D97CE474C}" destId="{52AD69EE-3436-4827-83DA-E27D39B7FB6A}" srcOrd="0" destOrd="0" presId="urn:microsoft.com/office/officeart/2008/layout/VerticalCurvedList"/>
    <dgm:cxn modelId="{6727FFA8-5673-469E-9C85-5BFCE346A9B6}" type="presParOf" srcId="{570C913C-E540-4DB7-A42A-897D97CE474C}" destId="{A931996F-C275-44D7-916F-3DEE7DFBBC7C}" srcOrd="1" destOrd="0" presId="urn:microsoft.com/office/officeart/2008/layout/VerticalCurvedList"/>
    <dgm:cxn modelId="{B9490755-8BBC-4C51-A2CC-F1C158EAC85E}" type="presParOf" srcId="{570C913C-E540-4DB7-A42A-897D97CE474C}" destId="{8A43D034-1AF7-4D32-9DE7-C38BCAD4FBC3}" srcOrd="2" destOrd="0" presId="urn:microsoft.com/office/officeart/2008/layout/VerticalCurvedList"/>
    <dgm:cxn modelId="{ECA5EA57-752A-413A-8B33-C19B4112D9B7}" type="presParOf" srcId="{570C913C-E540-4DB7-A42A-897D97CE474C}" destId="{E30B98F7-76EB-42D4-8AE1-AC4C51CE714F}" srcOrd="3" destOrd="0" presId="urn:microsoft.com/office/officeart/2008/layout/VerticalCurvedList"/>
    <dgm:cxn modelId="{3B3E1AC2-8373-4E42-8F3E-9753A464E35D}" type="presParOf" srcId="{1A78A481-725D-47BE-8D93-33B452941189}" destId="{DAD4411B-6457-458E-ADD2-EE25AC9D9112}" srcOrd="1" destOrd="0" presId="urn:microsoft.com/office/officeart/2008/layout/VerticalCurvedList"/>
    <dgm:cxn modelId="{AAA0D099-580F-4ED7-9B18-8BD2E8547922}" type="presParOf" srcId="{1A78A481-725D-47BE-8D93-33B452941189}" destId="{2D502BF1-F2F0-4F6D-920E-9E7CAFEED4A8}" srcOrd="2" destOrd="0" presId="urn:microsoft.com/office/officeart/2008/layout/VerticalCurvedList"/>
    <dgm:cxn modelId="{E535A184-CCC5-4BFE-BA72-C1E54FED9122}" type="presParOf" srcId="{2D502BF1-F2F0-4F6D-920E-9E7CAFEED4A8}" destId="{D22565B8-C719-47F8-A1E9-66E8496F7A0E}" srcOrd="0" destOrd="0" presId="urn:microsoft.com/office/officeart/2008/layout/VerticalCurvedList"/>
    <dgm:cxn modelId="{B2749612-F9FE-411E-AEDB-5FC0F5B6250E}" type="presParOf" srcId="{1A78A481-725D-47BE-8D93-33B452941189}" destId="{6018D748-C623-4665-B260-296E43F1152B}" srcOrd="3" destOrd="0" presId="urn:microsoft.com/office/officeart/2008/layout/VerticalCurvedList"/>
    <dgm:cxn modelId="{18B20CF9-6F41-49A3-B417-B216A8EFD92F}" type="presParOf" srcId="{1A78A481-725D-47BE-8D93-33B452941189}" destId="{8AEE9C24-625D-426D-948D-F437E37A4BA8}" srcOrd="4" destOrd="0" presId="urn:microsoft.com/office/officeart/2008/layout/VerticalCurvedList"/>
    <dgm:cxn modelId="{5F5C7533-18C9-48F8-859C-5F213292FF05}" type="presParOf" srcId="{8AEE9C24-625D-426D-948D-F437E37A4BA8}" destId="{DC03BD92-1AB0-4E90-88C7-F8F07056C312}" srcOrd="0" destOrd="0" presId="urn:microsoft.com/office/officeart/2008/layout/VerticalCurvedList"/>
    <dgm:cxn modelId="{A17D686A-FE9C-4B4D-A7CB-6EAE0143D183}" type="presParOf" srcId="{1A78A481-725D-47BE-8D93-33B452941189}" destId="{CB14E064-F8C1-41B9-BC7B-A7C9D57AB465}" srcOrd="5" destOrd="0" presId="urn:microsoft.com/office/officeart/2008/layout/VerticalCurvedList"/>
    <dgm:cxn modelId="{58152799-051B-4BD7-A79C-D19881F999EA}" type="presParOf" srcId="{1A78A481-725D-47BE-8D93-33B452941189}" destId="{549C559B-7A53-4CBB-80E6-204878691F52}" srcOrd="6" destOrd="0" presId="urn:microsoft.com/office/officeart/2008/layout/VerticalCurvedList"/>
    <dgm:cxn modelId="{8B7ED3C7-17FB-4500-B0B0-6A7B872A6F1B}" type="presParOf" srcId="{549C559B-7A53-4CBB-80E6-204878691F52}" destId="{D15802A9-499F-47DB-8874-413FF4D3FD8F}" srcOrd="0" destOrd="0" presId="urn:microsoft.com/office/officeart/2008/layout/VerticalCurvedList"/>
    <dgm:cxn modelId="{4195B76E-DDA4-430B-A5CD-1B14C2B0E1FF}" type="presParOf" srcId="{1A78A481-725D-47BE-8D93-33B452941189}" destId="{B3CD83CD-D086-4DD0-93E7-057F24200A35}" srcOrd="7" destOrd="0" presId="urn:microsoft.com/office/officeart/2008/layout/VerticalCurvedList"/>
    <dgm:cxn modelId="{318CA026-9BA7-40E4-9310-5FE2645564EE}" type="presParOf" srcId="{1A78A481-725D-47BE-8D93-33B452941189}" destId="{56864778-A496-47C4-8E51-6F98C153A160}" srcOrd="8" destOrd="0" presId="urn:microsoft.com/office/officeart/2008/layout/VerticalCurvedList"/>
    <dgm:cxn modelId="{13F0900B-8073-4841-A6F1-FBCD47E8539A}" type="presParOf" srcId="{56864778-A496-47C4-8E51-6F98C153A160}" destId="{BE528225-B8F6-453A-82E4-FF92B922653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4B3D91D-76D5-4E37-AF80-02D407A429FC}" type="doc">
      <dgm:prSet loTypeId="urn:microsoft.com/office/officeart/2008/layout/VerticalCurvedList" loCatId="list" qsTypeId="urn:microsoft.com/office/officeart/2005/8/quickstyle/simple3" qsCatId="simple" csTypeId="urn:microsoft.com/office/officeart/2005/8/colors/accent6_2" csCatId="accent6" phldr="1"/>
      <dgm:spPr/>
    </dgm:pt>
    <dgm:pt modelId="{642FF98B-95E6-4B91-B951-D61C15867A23}">
      <dgm:prSet phldrT="[Tekst]" custT="1"/>
      <dgm:spPr/>
      <dgm:t>
        <a:bodyPr/>
        <a:lstStyle/>
        <a:p>
          <a:r>
            <a:rPr lang="pl-PL" sz="1600" dirty="0"/>
            <a:t>A.2.5 </a:t>
          </a:r>
          <a:r>
            <a:rPr lang="pl-PL" sz="1600" b="1" dirty="0"/>
            <a:t>Zgodność projektu z zasadą równości szans i niedyskryminacji, w tym dostępności dla osób z niepełnosprawnościami</a:t>
          </a:r>
        </a:p>
        <a:p>
          <a:r>
            <a:rPr lang="pl-PL" sz="1100" dirty="0"/>
            <a:t>Wymaga się wykazania pozytywnego wpływu realizacji projektu na zasadę dostępności dla osób z niepełnosprawnościami w części </a:t>
          </a:r>
          <a:r>
            <a:rPr lang="pl-PL" sz="1100" b="1" dirty="0"/>
            <a:t>D.1.B. wniosku  Zgodność z zasadą równości szans i niedyskryminacji, w tym dostępności dla osób z niepełnosprawnościami </a:t>
          </a:r>
          <a:endParaRPr lang="pl-PL" sz="1100" dirty="0"/>
        </a:p>
      </dgm:t>
    </dgm:pt>
    <dgm:pt modelId="{5D21FAFE-F7F6-4334-8FF8-94D03B34B533}" type="parTrans" cxnId="{EF9D53AF-93C5-4BB0-8B93-B25FD804120C}">
      <dgm:prSet/>
      <dgm:spPr/>
      <dgm:t>
        <a:bodyPr/>
        <a:lstStyle/>
        <a:p>
          <a:endParaRPr lang="pl-PL"/>
        </a:p>
      </dgm:t>
    </dgm:pt>
    <dgm:pt modelId="{88D76961-48C3-4CF1-AE90-25C0005E7CF9}" type="sibTrans" cxnId="{EF9D53AF-93C5-4BB0-8B93-B25FD804120C}">
      <dgm:prSet/>
      <dgm:spPr/>
      <dgm:t>
        <a:bodyPr/>
        <a:lstStyle/>
        <a:p>
          <a:endParaRPr lang="pl-PL"/>
        </a:p>
      </dgm:t>
    </dgm:pt>
    <dgm:pt modelId="{9C47DCD0-2CC4-417E-85C2-541BC1385A9C}">
      <dgm:prSet custT="1"/>
      <dgm:spPr/>
      <dgm:t>
        <a:bodyPr/>
        <a:lstStyle/>
        <a:p>
          <a:r>
            <a:rPr lang="pl-PL" sz="1600" dirty="0"/>
            <a:t>A.2.6 </a:t>
          </a:r>
          <a:r>
            <a:rPr lang="pl-PL" sz="1600" b="1" dirty="0"/>
            <a:t>Zgodność projektu z zasadą równości szans kobiet i mężczyzn w oparciu o standard minimum</a:t>
          </a:r>
        </a:p>
        <a:p>
          <a:r>
            <a:rPr lang="pl-PL" sz="1100" dirty="0"/>
            <a:t>Zgodność z zasadą równości szans kobiet i mężczyzn w oparciu o standard minimum – w części </a:t>
          </a:r>
          <a:r>
            <a:rPr lang="pl-PL" sz="1100" b="1" dirty="0"/>
            <a:t>D.1.A. wniosku Zgodność z zasadą równości szans kobiet i mężczyzn (na podstawie standardu minimum)</a:t>
          </a:r>
          <a:endParaRPr lang="pl-PL" sz="1100" dirty="0"/>
        </a:p>
      </dgm:t>
    </dgm:pt>
    <dgm:pt modelId="{CFE1DFEA-588D-4E2F-AA66-D2E586EC8474}" type="parTrans" cxnId="{618E477A-0E46-48DF-BAF8-756408C053FF}">
      <dgm:prSet/>
      <dgm:spPr/>
      <dgm:t>
        <a:bodyPr/>
        <a:lstStyle/>
        <a:p>
          <a:endParaRPr lang="pl-PL"/>
        </a:p>
      </dgm:t>
    </dgm:pt>
    <dgm:pt modelId="{6B14140F-121F-4993-8B4B-D5C057070822}" type="sibTrans" cxnId="{618E477A-0E46-48DF-BAF8-756408C053FF}">
      <dgm:prSet/>
      <dgm:spPr/>
      <dgm:t>
        <a:bodyPr/>
        <a:lstStyle/>
        <a:p>
          <a:endParaRPr lang="pl-PL"/>
        </a:p>
      </dgm:t>
    </dgm:pt>
    <dgm:pt modelId="{4FFD1E80-FDA6-4304-8E5D-DBAD1FA378A1}">
      <dgm:prSet custT="1"/>
      <dgm:spPr/>
      <dgm:t>
        <a:bodyPr/>
        <a:lstStyle/>
        <a:p>
          <a:r>
            <a:rPr lang="pl-PL" sz="1600" b="0" dirty="0"/>
            <a:t>A.2.7 </a:t>
          </a:r>
          <a:r>
            <a:rPr lang="pl-PL" sz="1600" b="1" dirty="0"/>
            <a:t>Zgodność projektu z zasadą zrównoważonego rozwoju</a:t>
          </a:r>
        </a:p>
        <a:p>
          <a:r>
            <a:rPr lang="pl-PL" sz="1100" b="0" dirty="0"/>
            <a:t>W części </a:t>
          </a:r>
          <a:r>
            <a:rPr lang="pl-PL" sz="1100" b="1" dirty="0"/>
            <a:t>D.1.C. wniosku  Zgodność z zasadą zrównoważonego rozwoju – nie podlega negocjacjom</a:t>
          </a:r>
          <a:endParaRPr lang="pl-PL" sz="1100" b="0" dirty="0"/>
        </a:p>
      </dgm:t>
    </dgm:pt>
    <dgm:pt modelId="{95180D32-8CE1-424F-828A-CC8DEC0EC787}" type="parTrans" cxnId="{FCC4E51C-6DC0-4CF8-A651-9AE0EF3FDD58}">
      <dgm:prSet/>
      <dgm:spPr/>
      <dgm:t>
        <a:bodyPr/>
        <a:lstStyle/>
        <a:p>
          <a:endParaRPr lang="pl-PL"/>
        </a:p>
      </dgm:t>
    </dgm:pt>
    <dgm:pt modelId="{295D6F92-A0A2-4AD3-A9EF-7624484CC793}" type="sibTrans" cxnId="{FCC4E51C-6DC0-4CF8-A651-9AE0EF3FDD58}">
      <dgm:prSet/>
      <dgm:spPr/>
      <dgm:t>
        <a:bodyPr/>
        <a:lstStyle/>
        <a:p>
          <a:endParaRPr lang="pl-PL"/>
        </a:p>
      </dgm:t>
    </dgm:pt>
    <dgm:pt modelId="{58F8576E-FBF2-465D-B797-468D3B53C378}" type="pres">
      <dgm:prSet presAssocID="{C4B3D91D-76D5-4E37-AF80-02D407A429FC}" presName="Name0" presStyleCnt="0">
        <dgm:presLayoutVars>
          <dgm:chMax val="7"/>
          <dgm:chPref val="7"/>
          <dgm:dir/>
        </dgm:presLayoutVars>
      </dgm:prSet>
      <dgm:spPr/>
    </dgm:pt>
    <dgm:pt modelId="{1A78A481-725D-47BE-8D93-33B452941189}" type="pres">
      <dgm:prSet presAssocID="{C4B3D91D-76D5-4E37-AF80-02D407A429FC}" presName="Name1" presStyleCnt="0"/>
      <dgm:spPr/>
    </dgm:pt>
    <dgm:pt modelId="{570C913C-E540-4DB7-A42A-897D97CE474C}" type="pres">
      <dgm:prSet presAssocID="{C4B3D91D-76D5-4E37-AF80-02D407A429FC}" presName="cycle" presStyleCnt="0"/>
      <dgm:spPr/>
    </dgm:pt>
    <dgm:pt modelId="{52AD69EE-3436-4827-83DA-E27D39B7FB6A}" type="pres">
      <dgm:prSet presAssocID="{C4B3D91D-76D5-4E37-AF80-02D407A429FC}" presName="srcNode" presStyleLbl="node1" presStyleIdx="0" presStyleCnt="3"/>
      <dgm:spPr/>
    </dgm:pt>
    <dgm:pt modelId="{A931996F-C275-44D7-916F-3DEE7DFBBC7C}" type="pres">
      <dgm:prSet presAssocID="{C4B3D91D-76D5-4E37-AF80-02D407A429FC}" presName="conn" presStyleLbl="parChTrans1D2" presStyleIdx="0" presStyleCnt="1"/>
      <dgm:spPr/>
      <dgm:t>
        <a:bodyPr/>
        <a:lstStyle/>
        <a:p>
          <a:endParaRPr lang="pl-PL"/>
        </a:p>
      </dgm:t>
    </dgm:pt>
    <dgm:pt modelId="{8A43D034-1AF7-4D32-9DE7-C38BCAD4FBC3}" type="pres">
      <dgm:prSet presAssocID="{C4B3D91D-76D5-4E37-AF80-02D407A429FC}" presName="extraNode" presStyleLbl="node1" presStyleIdx="0" presStyleCnt="3"/>
      <dgm:spPr/>
    </dgm:pt>
    <dgm:pt modelId="{E30B98F7-76EB-42D4-8AE1-AC4C51CE714F}" type="pres">
      <dgm:prSet presAssocID="{C4B3D91D-76D5-4E37-AF80-02D407A429FC}" presName="dstNode" presStyleLbl="node1" presStyleIdx="0" presStyleCnt="3"/>
      <dgm:spPr/>
    </dgm:pt>
    <dgm:pt modelId="{DAD4411B-6457-458E-ADD2-EE25AC9D9112}" type="pres">
      <dgm:prSet presAssocID="{642FF98B-95E6-4B91-B951-D61C15867A23}" presName="text_1" presStyleLbl="node1" presStyleIdx="0" presStyleCnt="3" custScaleY="126012" custLinFactNeighborX="393" custLinFactNeighborY="-334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D502BF1-F2F0-4F6D-920E-9E7CAFEED4A8}" type="pres">
      <dgm:prSet presAssocID="{642FF98B-95E6-4B91-B951-D61C15867A23}" presName="accent_1" presStyleCnt="0"/>
      <dgm:spPr/>
    </dgm:pt>
    <dgm:pt modelId="{D22565B8-C719-47F8-A1E9-66E8496F7A0E}" type="pres">
      <dgm:prSet presAssocID="{642FF98B-95E6-4B91-B951-D61C15867A23}" presName="accentRepeatNode" presStyleLbl="solidFgAcc1" presStyleIdx="0" presStyleCnt="3"/>
      <dgm:spPr/>
    </dgm:pt>
    <dgm:pt modelId="{6018D748-C623-4665-B260-296E43F1152B}" type="pres">
      <dgm:prSet presAssocID="{9C47DCD0-2CC4-417E-85C2-541BC1385A9C}" presName="text_2" presStyleLbl="node1" presStyleIdx="1" presStyleCnt="3" custScaleY="12372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AEE9C24-625D-426D-948D-F437E37A4BA8}" type="pres">
      <dgm:prSet presAssocID="{9C47DCD0-2CC4-417E-85C2-541BC1385A9C}" presName="accent_2" presStyleCnt="0"/>
      <dgm:spPr/>
    </dgm:pt>
    <dgm:pt modelId="{DC03BD92-1AB0-4E90-88C7-F8F07056C312}" type="pres">
      <dgm:prSet presAssocID="{9C47DCD0-2CC4-417E-85C2-541BC1385A9C}" presName="accentRepeatNode" presStyleLbl="solidFgAcc1" presStyleIdx="1" presStyleCnt="3"/>
      <dgm:spPr/>
    </dgm:pt>
    <dgm:pt modelId="{CB14E064-F8C1-41B9-BC7B-A7C9D57AB465}" type="pres">
      <dgm:prSet presAssocID="{4FFD1E80-FDA6-4304-8E5D-DBAD1FA378A1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49C559B-7A53-4CBB-80E6-204878691F52}" type="pres">
      <dgm:prSet presAssocID="{4FFD1E80-FDA6-4304-8E5D-DBAD1FA378A1}" presName="accent_3" presStyleCnt="0"/>
      <dgm:spPr/>
    </dgm:pt>
    <dgm:pt modelId="{D15802A9-499F-47DB-8874-413FF4D3FD8F}" type="pres">
      <dgm:prSet presAssocID="{4FFD1E80-FDA6-4304-8E5D-DBAD1FA378A1}" presName="accentRepeatNode" presStyleLbl="solidFgAcc1" presStyleIdx="2" presStyleCnt="3"/>
      <dgm:spPr/>
    </dgm:pt>
  </dgm:ptLst>
  <dgm:cxnLst>
    <dgm:cxn modelId="{8A319079-1BC6-43BD-A786-51099337D0F9}" type="presOf" srcId="{C4B3D91D-76D5-4E37-AF80-02D407A429FC}" destId="{58F8576E-FBF2-465D-B797-468D3B53C378}" srcOrd="0" destOrd="0" presId="urn:microsoft.com/office/officeart/2008/layout/VerticalCurvedList"/>
    <dgm:cxn modelId="{70619BDE-7D2C-4A99-8CEA-D8863596B775}" type="presOf" srcId="{642FF98B-95E6-4B91-B951-D61C15867A23}" destId="{DAD4411B-6457-458E-ADD2-EE25AC9D9112}" srcOrd="0" destOrd="0" presId="urn:microsoft.com/office/officeart/2008/layout/VerticalCurvedList"/>
    <dgm:cxn modelId="{FCC4E51C-6DC0-4CF8-A651-9AE0EF3FDD58}" srcId="{C4B3D91D-76D5-4E37-AF80-02D407A429FC}" destId="{4FFD1E80-FDA6-4304-8E5D-DBAD1FA378A1}" srcOrd="2" destOrd="0" parTransId="{95180D32-8CE1-424F-828A-CC8DEC0EC787}" sibTransId="{295D6F92-A0A2-4AD3-A9EF-7624484CC793}"/>
    <dgm:cxn modelId="{EF9D53AF-93C5-4BB0-8B93-B25FD804120C}" srcId="{C4B3D91D-76D5-4E37-AF80-02D407A429FC}" destId="{642FF98B-95E6-4B91-B951-D61C15867A23}" srcOrd="0" destOrd="0" parTransId="{5D21FAFE-F7F6-4334-8FF8-94D03B34B533}" sibTransId="{88D76961-48C3-4CF1-AE90-25C0005E7CF9}"/>
    <dgm:cxn modelId="{A64CB36D-ACFD-4577-B858-7506C7535E6A}" type="presOf" srcId="{9C47DCD0-2CC4-417E-85C2-541BC1385A9C}" destId="{6018D748-C623-4665-B260-296E43F1152B}" srcOrd="0" destOrd="0" presId="urn:microsoft.com/office/officeart/2008/layout/VerticalCurvedList"/>
    <dgm:cxn modelId="{5DC03D4A-24FF-4CAB-9164-52F5FA1FF76D}" type="presOf" srcId="{88D76961-48C3-4CF1-AE90-25C0005E7CF9}" destId="{A931996F-C275-44D7-916F-3DEE7DFBBC7C}" srcOrd="0" destOrd="0" presId="urn:microsoft.com/office/officeart/2008/layout/VerticalCurvedList"/>
    <dgm:cxn modelId="{618E477A-0E46-48DF-BAF8-756408C053FF}" srcId="{C4B3D91D-76D5-4E37-AF80-02D407A429FC}" destId="{9C47DCD0-2CC4-417E-85C2-541BC1385A9C}" srcOrd="1" destOrd="0" parTransId="{CFE1DFEA-588D-4E2F-AA66-D2E586EC8474}" sibTransId="{6B14140F-121F-4993-8B4B-D5C057070822}"/>
    <dgm:cxn modelId="{1A1E1680-B478-452A-AD4A-1A5062FD73D2}" type="presOf" srcId="{4FFD1E80-FDA6-4304-8E5D-DBAD1FA378A1}" destId="{CB14E064-F8C1-41B9-BC7B-A7C9D57AB465}" srcOrd="0" destOrd="0" presId="urn:microsoft.com/office/officeart/2008/layout/VerticalCurvedList"/>
    <dgm:cxn modelId="{2DCBDD1E-00C7-4E8B-8BE2-6BCA1623F86D}" type="presParOf" srcId="{58F8576E-FBF2-465D-B797-468D3B53C378}" destId="{1A78A481-725D-47BE-8D93-33B452941189}" srcOrd="0" destOrd="0" presId="urn:microsoft.com/office/officeart/2008/layout/VerticalCurvedList"/>
    <dgm:cxn modelId="{B243BA05-F886-4399-937D-75766EE43250}" type="presParOf" srcId="{1A78A481-725D-47BE-8D93-33B452941189}" destId="{570C913C-E540-4DB7-A42A-897D97CE474C}" srcOrd="0" destOrd="0" presId="urn:microsoft.com/office/officeart/2008/layout/VerticalCurvedList"/>
    <dgm:cxn modelId="{DDBBDBA5-2939-4319-A6E8-F3DD9C3E137F}" type="presParOf" srcId="{570C913C-E540-4DB7-A42A-897D97CE474C}" destId="{52AD69EE-3436-4827-83DA-E27D39B7FB6A}" srcOrd="0" destOrd="0" presId="urn:microsoft.com/office/officeart/2008/layout/VerticalCurvedList"/>
    <dgm:cxn modelId="{79A40FDB-F243-4E2F-8DDF-34F7199C72A8}" type="presParOf" srcId="{570C913C-E540-4DB7-A42A-897D97CE474C}" destId="{A931996F-C275-44D7-916F-3DEE7DFBBC7C}" srcOrd="1" destOrd="0" presId="urn:microsoft.com/office/officeart/2008/layout/VerticalCurvedList"/>
    <dgm:cxn modelId="{3A1A882C-A542-419A-9DB9-583913C6EC52}" type="presParOf" srcId="{570C913C-E540-4DB7-A42A-897D97CE474C}" destId="{8A43D034-1AF7-4D32-9DE7-C38BCAD4FBC3}" srcOrd="2" destOrd="0" presId="urn:microsoft.com/office/officeart/2008/layout/VerticalCurvedList"/>
    <dgm:cxn modelId="{735E3357-4347-4C65-948E-75ED58421424}" type="presParOf" srcId="{570C913C-E540-4DB7-A42A-897D97CE474C}" destId="{E30B98F7-76EB-42D4-8AE1-AC4C51CE714F}" srcOrd="3" destOrd="0" presId="urn:microsoft.com/office/officeart/2008/layout/VerticalCurvedList"/>
    <dgm:cxn modelId="{EF02EA34-AF2B-422C-A30F-BFED99C9A990}" type="presParOf" srcId="{1A78A481-725D-47BE-8D93-33B452941189}" destId="{DAD4411B-6457-458E-ADD2-EE25AC9D9112}" srcOrd="1" destOrd="0" presId="urn:microsoft.com/office/officeart/2008/layout/VerticalCurvedList"/>
    <dgm:cxn modelId="{7E33B6E4-D7C1-4396-AF4F-6ED3F9EF24C2}" type="presParOf" srcId="{1A78A481-725D-47BE-8D93-33B452941189}" destId="{2D502BF1-F2F0-4F6D-920E-9E7CAFEED4A8}" srcOrd="2" destOrd="0" presId="urn:microsoft.com/office/officeart/2008/layout/VerticalCurvedList"/>
    <dgm:cxn modelId="{4C2E060E-0DCA-4DE9-BD2E-9C81F9A416C7}" type="presParOf" srcId="{2D502BF1-F2F0-4F6D-920E-9E7CAFEED4A8}" destId="{D22565B8-C719-47F8-A1E9-66E8496F7A0E}" srcOrd="0" destOrd="0" presId="urn:microsoft.com/office/officeart/2008/layout/VerticalCurvedList"/>
    <dgm:cxn modelId="{BC4B1DA8-41B2-4A55-BADF-E815FB42F504}" type="presParOf" srcId="{1A78A481-725D-47BE-8D93-33B452941189}" destId="{6018D748-C623-4665-B260-296E43F1152B}" srcOrd="3" destOrd="0" presId="urn:microsoft.com/office/officeart/2008/layout/VerticalCurvedList"/>
    <dgm:cxn modelId="{C5E37BC3-43DD-4D99-A11F-F68E3384C8C5}" type="presParOf" srcId="{1A78A481-725D-47BE-8D93-33B452941189}" destId="{8AEE9C24-625D-426D-948D-F437E37A4BA8}" srcOrd="4" destOrd="0" presId="urn:microsoft.com/office/officeart/2008/layout/VerticalCurvedList"/>
    <dgm:cxn modelId="{E9919A5B-2C04-4F2E-8A0A-D960057FB94F}" type="presParOf" srcId="{8AEE9C24-625D-426D-948D-F437E37A4BA8}" destId="{DC03BD92-1AB0-4E90-88C7-F8F07056C312}" srcOrd="0" destOrd="0" presId="urn:microsoft.com/office/officeart/2008/layout/VerticalCurvedList"/>
    <dgm:cxn modelId="{7087B4D5-164A-4542-8BC9-9A07EDAE972C}" type="presParOf" srcId="{1A78A481-725D-47BE-8D93-33B452941189}" destId="{CB14E064-F8C1-41B9-BC7B-A7C9D57AB465}" srcOrd="5" destOrd="0" presId="urn:microsoft.com/office/officeart/2008/layout/VerticalCurvedList"/>
    <dgm:cxn modelId="{B1711558-F365-4675-A178-FFA8A884213A}" type="presParOf" srcId="{1A78A481-725D-47BE-8D93-33B452941189}" destId="{549C559B-7A53-4CBB-80E6-204878691F52}" srcOrd="6" destOrd="0" presId="urn:microsoft.com/office/officeart/2008/layout/VerticalCurvedList"/>
    <dgm:cxn modelId="{8093B67C-C00A-48A1-B244-AA4D230F5EA0}" type="presParOf" srcId="{549C559B-7A53-4CBB-80E6-204878691F52}" destId="{D15802A9-499F-47DB-8874-413FF4D3FD8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B3E4BC-A484-440B-A45A-8E156F958437}">
      <dsp:nvSpPr>
        <dsp:cNvPr id="0" name=""/>
        <dsp:cNvSpPr/>
      </dsp:nvSpPr>
      <dsp:spPr>
        <a:xfrm>
          <a:off x="0" y="148435"/>
          <a:ext cx="8750711" cy="17690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/>
            <a:t>1.Zindywidualizowane i kompleksowe działania umożliwiające aktywne włączenie społeczne a także powrót na rynek pracy realizowane w oparciu o: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/>
            <a:t>a) Program Aktywizacja i Integracja i/lub,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/>
            <a:t>b) Kontrakt socjalny lub jego odmiany i/lub,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/>
            <a:t>c) Program Aktywności Lokalnej i/lub,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/>
            <a:t>d) inne metody, modele, narzędzia pracy socjalnej o charakterze indywidualnym, rodzinnym, środowiskowym;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/>
            <a:t>z obligatoryjnym wykorzystaniem instrumentów aktywizacji społecznej i/lub zawodowej i/lub edukacyjnej.</a:t>
          </a:r>
        </a:p>
      </dsp:txBody>
      <dsp:txXfrm>
        <a:off x="86357" y="234792"/>
        <a:ext cx="8577997" cy="1596326"/>
      </dsp:txXfrm>
    </dsp:sp>
    <dsp:sp modelId="{66DCAE8B-C6A5-41FC-86BC-9707622B8D6B}">
      <dsp:nvSpPr>
        <dsp:cNvPr id="0" name=""/>
        <dsp:cNvSpPr/>
      </dsp:nvSpPr>
      <dsp:spPr>
        <a:xfrm>
          <a:off x="0" y="1952035"/>
          <a:ext cx="8750711" cy="176904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/>
            <a:t>2. Zindywidualizowane i kompleksowe działania umożliwiające aktywne włączenie społeczne a także powrót na rynek pracy  realizowane poprzez: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/>
            <a:t>a) programy reintegracji zawodowej i społecznej realizowane przez podmioty o których mowa w ustawie z dnia 13 czerwca 2003 r. o zatrudnieniu socjalnym;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/>
            <a:t>b) programy na rzecz wsparcia zatrudnienia i rehabilitacji zawodowej i społecznej osób z niepełnosprawnościami (w tym w ramach WTZ i ZAZ) .</a:t>
          </a:r>
        </a:p>
      </dsp:txBody>
      <dsp:txXfrm>
        <a:off x="86357" y="2038392"/>
        <a:ext cx="8577997" cy="159632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31996F-C275-44D7-916F-3DEE7DFBBC7C}">
      <dsp:nvSpPr>
        <dsp:cNvPr id="0" name=""/>
        <dsp:cNvSpPr/>
      </dsp:nvSpPr>
      <dsp:spPr>
        <a:xfrm>
          <a:off x="-5926363" y="-906911"/>
          <a:ext cx="7055169" cy="7055169"/>
        </a:xfrm>
        <a:prstGeom prst="blockArc">
          <a:avLst>
            <a:gd name="adj1" fmla="val 18900000"/>
            <a:gd name="adj2" fmla="val 2700000"/>
            <a:gd name="adj3" fmla="val 306"/>
          </a:avLst>
        </a:pr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D4411B-6457-458E-ADD2-EE25AC9D9112}">
      <dsp:nvSpPr>
        <dsp:cNvPr id="0" name=""/>
        <dsp:cNvSpPr/>
      </dsp:nvSpPr>
      <dsp:spPr>
        <a:xfrm>
          <a:off x="590821" y="262403"/>
          <a:ext cx="7787418" cy="108743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0023" tIns="40640" rIns="40640" bIns="4064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/>
            <a:t>B.1.1 Zgodność ze strategią rozwoju Obszaru Strategicznej Interwencji lub strategią Obszaru Rozwoju Społeczno-Gospodarczego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600" kern="1200" dirty="0"/>
            <a:t>Schemat 1 – OSI, ORSG </a:t>
          </a:r>
          <a:r>
            <a:rPr lang="pl-PL" sz="1600" kern="1200" dirty="0">
              <a:hlinkClick xmlns:r="http://schemas.openxmlformats.org/officeDocument/2006/relationships" r:id="rId1"/>
            </a:rPr>
            <a:t>www.kujawsko-pomorskie.pl/strategie-osi-i-orsg</a:t>
          </a:r>
          <a:r>
            <a:rPr lang="pl-PL" sz="1600" kern="1200" dirty="0"/>
            <a:t> 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600" kern="1200" dirty="0"/>
            <a:t>Schemat 2 – nie dotyczy</a:t>
          </a:r>
        </a:p>
      </dsp:txBody>
      <dsp:txXfrm>
        <a:off x="590821" y="262403"/>
        <a:ext cx="7787418" cy="1087430"/>
      </dsp:txXfrm>
    </dsp:sp>
    <dsp:sp modelId="{D22565B8-C719-47F8-A1E9-66E8496F7A0E}">
      <dsp:nvSpPr>
        <dsp:cNvPr id="0" name=""/>
        <dsp:cNvSpPr/>
      </dsp:nvSpPr>
      <dsp:spPr>
        <a:xfrm>
          <a:off x="86865" y="302163"/>
          <a:ext cx="1007910" cy="100791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6018D748-C623-4665-B260-296E43F1152B}">
      <dsp:nvSpPr>
        <dsp:cNvPr id="0" name=""/>
        <dsp:cNvSpPr/>
      </dsp:nvSpPr>
      <dsp:spPr>
        <a:xfrm>
          <a:off x="1053107" y="1612657"/>
          <a:ext cx="7325131" cy="80632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0023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/>
            <a:t>B.1.2 Projekt jest zgodny z właściwym typem projektu</a:t>
          </a:r>
        </a:p>
      </dsp:txBody>
      <dsp:txXfrm>
        <a:off x="1053107" y="1612657"/>
        <a:ext cx="7325131" cy="806328"/>
      </dsp:txXfrm>
    </dsp:sp>
    <dsp:sp modelId="{DC03BD92-1AB0-4E90-88C7-F8F07056C312}">
      <dsp:nvSpPr>
        <dsp:cNvPr id="0" name=""/>
        <dsp:cNvSpPr/>
      </dsp:nvSpPr>
      <dsp:spPr>
        <a:xfrm>
          <a:off x="549152" y="1511866"/>
          <a:ext cx="1007910" cy="100791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B14E064-F8C1-41B9-BC7B-A7C9D57AB465}">
      <dsp:nvSpPr>
        <dsp:cNvPr id="0" name=""/>
        <dsp:cNvSpPr/>
      </dsp:nvSpPr>
      <dsp:spPr>
        <a:xfrm>
          <a:off x="1053107" y="2822359"/>
          <a:ext cx="7325131" cy="80632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0023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/>
            <a:t>B.1.3 Maksymalny okres realizacji projektu wynosi 24 miesiące</a:t>
          </a:r>
        </a:p>
      </dsp:txBody>
      <dsp:txXfrm>
        <a:off x="1053107" y="2822359"/>
        <a:ext cx="7325131" cy="806328"/>
      </dsp:txXfrm>
    </dsp:sp>
    <dsp:sp modelId="{D15802A9-499F-47DB-8874-413FF4D3FD8F}">
      <dsp:nvSpPr>
        <dsp:cNvPr id="0" name=""/>
        <dsp:cNvSpPr/>
      </dsp:nvSpPr>
      <dsp:spPr>
        <a:xfrm>
          <a:off x="549152" y="2721568"/>
          <a:ext cx="1007910" cy="100791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B3CD83CD-D086-4DD0-93E7-057F24200A35}">
      <dsp:nvSpPr>
        <dsp:cNvPr id="0" name=""/>
        <dsp:cNvSpPr/>
      </dsp:nvSpPr>
      <dsp:spPr>
        <a:xfrm>
          <a:off x="590821" y="3859903"/>
          <a:ext cx="7787418" cy="115064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0023" tIns="30480" rIns="30480" bIns="3048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/>
            <a:t>B.1.4 Wnioskodawca (i partner/</a:t>
          </a:r>
          <a:r>
            <a:rPr lang="pl-PL" sz="1200" kern="1200" dirty="0" err="1"/>
            <a:t>zy</a:t>
          </a:r>
          <a:r>
            <a:rPr lang="pl-PL" sz="1200" kern="1200" dirty="0"/>
            <a:t> – jeśli dotyczy) jest podmiotem uprawnionym do złożenia wniosku o dofinansowanie projektu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200" kern="1200" dirty="0"/>
            <a:t>jednostka samorządu terytorialnego i/lub jej jednostka organizacyjna;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200" kern="1200" dirty="0"/>
            <a:t>podmioty wymienione w art. 3 ust. 2 i 3 ustawy o działalności pożytku publicznego i wolontariacie (w tym organizacje pozarządowe);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200" kern="1200" dirty="0"/>
            <a:t>podmioty ekonomii społecznej</a:t>
          </a:r>
        </a:p>
      </dsp:txBody>
      <dsp:txXfrm>
        <a:off x="590821" y="3859903"/>
        <a:ext cx="7787418" cy="1150647"/>
      </dsp:txXfrm>
    </dsp:sp>
    <dsp:sp modelId="{BE528225-B8F6-453A-82E4-FF92B922653F}">
      <dsp:nvSpPr>
        <dsp:cNvPr id="0" name=""/>
        <dsp:cNvSpPr/>
      </dsp:nvSpPr>
      <dsp:spPr>
        <a:xfrm>
          <a:off x="86865" y="3931271"/>
          <a:ext cx="1007910" cy="100791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31996F-C275-44D7-916F-3DEE7DFBBC7C}">
      <dsp:nvSpPr>
        <dsp:cNvPr id="0" name=""/>
        <dsp:cNvSpPr/>
      </dsp:nvSpPr>
      <dsp:spPr>
        <a:xfrm>
          <a:off x="-6276102" y="-960395"/>
          <a:ext cx="7473093" cy="7473093"/>
        </a:xfrm>
        <a:prstGeom prst="blockArc">
          <a:avLst>
            <a:gd name="adj1" fmla="val 18900000"/>
            <a:gd name="adj2" fmla="val 2700000"/>
            <a:gd name="adj3" fmla="val 289"/>
          </a:avLst>
        </a:pr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D4411B-6457-458E-ADD2-EE25AC9D9112}">
      <dsp:nvSpPr>
        <dsp:cNvPr id="0" name=""/>
        <dsp:cNvSpPr/>
      </dsp:nvSpPr>
      <dsp:spPr>
        <a:xfrm>
          <a:off x="770659" y="675504"/>
          <a:ext cx="7604739" cy="86991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1428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/>
            <a:t>B.1.5 Minimalna wartość projektu wynosi 100 000 zł</a:t>
          </a:r>
        </a:p>
      </dsp:txBody>
      <dsp:txXfrm>
        <a:off x="770659" y="675504"/>
        <a:ext cx="7604739" cy="869912"/>
      </dsp:txXfrm>
    </dsp:sp>
    <dsp:sp modelId="{D22565B8-C719-47F8-A1E9-66E8496F7A0E}">
      <dsp:nvSpPr>
        <dsp:cNvPr id="0" name=""/>
        <dsp:cNvSpPr/>
      </dsp:nvSpPr>
      <dsp:spPr>
        <a:xfrm>
          <a:off x="76621" y="416422"/>
          <a:ext cx="1388075" cy="138807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6018D748-C623-4665-B260-296E43F1152B}">
      <dsp:nvSpPr>
        <dsp:cNvPr id="0" name=""/>
        <dsp:cNvSpPr/>
      </dsp:nvSpPr>
      <dsp:spPr>
        <a:xfrm>
          <a:off x="1174311" y="2248932"/>
          <a:ext cx="7201087" cy="105443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1428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/>
            <a:t>B.1.6 Poziom dofinansowania UE wydatków kwalifikowalnych na poziomie projektu nie przekracza 85%</a:t>
          </a:r>
        </a:p>
      </dsp:txBody>
      <dsp:txXfrm>
        <a:off x="1174311" y="2248932"/>
        <a:ext cx="7201087" cy="1054437"/>
      </dsp:txXfrm>
    </dsp:sp>
    <dsp:sp modelId="{DC03BD92-1AB0-4E90-88C7-F8F07056C312}">
      <dsp:nvSpPr>
        <dsp:cNvPr id="0" name=""/>
        <dsp:cNvSpPr/>
      </dsp:nvSpPr>
      <dsp:spPr>
        <a:xfrm>
          <a:off x="480274" y="2082113"/>
          <a:ext cx="1388075" cy="138807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B14E064-F8C1-41B9-BC7B-A7C9D57AB465}">
      <dsp:nvSpPr>
        <dsp:cNvPr id="0" name=""/>
        <dsp:cNvSpPr/>
      </dsp:nvSpPr>
      <dsp:spPr>
        <a:xfrm>
          <a:off x="770659" y="3586753"/>
          <a:ext cx="7604739" cy="171017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1428" tIns="30480" rIns="30480" bIns="3048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/>
            <a:t>B.1.7 Projekt jest  skierowany do właściwej grupy docelowej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200" kern="1200" dirty="0"/>
            <a:t>projekty skierowane do osób fizycznych w ramach RPO WK-P obejmują osoby mieszkające w rozumieniu Kodeksu cywilnego  lub pracujące lub uczące się na terenie województwa kujawsko-pomorskiego, a w przypadku innych podmiotów posiadają one jednostkę organizacyjną na obszarze województwa kujawsko-pomorskiego ORAZ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200" kern="1200" dirty="0"/>
            <a:t>osoby zagrożone ubóstwem lub wykluczeniem społecznym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200" kern="1200" dirty="0"/>
            <a:t>osoby ze środowisk zagrożonych ubóstwem lub wykluczeniem społecznym,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200" kern="1200" dirty="0"/>
            <a:t>otoczenie osób zagrożonych ubóstwem lub wykluczeniem społecznym </a:t>
          </a:r>
        </a:p>
      </dsp:txBody>
      <dsp:txXfrm>
        <a:off x="770659" y="3586753"/>
        <a:ext cx="7604739" cy="1710175"/>
      </dsp:txXfrm>
    </dsp:sp>
    <dsp:sp modelId="{D15802A9-499F-47DB-8874-413FF4D3FD8F}">
      <dsp:nvSpPr>
        <dsp:cNvPr id="0" name=""/>
        <dsp:cNvSpPr/>
      </dsp:nvSpPr>
      <dsp:spPr>
        <a:xfrm>
          <a:off x="76621" y="3747803"/>
          <a:ext cx="1388075" cy="138807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31996F-C275-44D7-916F-3DEE7DFBBC7C}">
      <dsp:nvSpPr>
        <dsp:cNvPr id="0" name=""/>
        <dsp:cNvSpPr/>
      </dsp:nvSpPr>
      <dsp:spPr>
        <a:xfrm>
          <a:off x="-6171819" y="-944514"/>
          <a:ext cx="7348994" cy="7348994"/>
        </a:xfrm>
        <a:prstGeom prst="blockArc">
          <a:avLst>
            <a:gd name="adj1" fmla="val 18900000"/>
            <a:gd name="adj2" fmla="val 2700000"/>
            <a:gd name="adj3" fmla="val 294"/>
          </a:avLst>
        </a:pr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D4411B-6457-458E-ADD2-EE25AC9D9112}">
      <dsp:nvSpPr>
        <dsp:cNvPr id="0" name=""/>
        <dsp:cNvSpPr/>
      </dsp:nvSpPr>
      <dsp:spPr>
        <a:xfrm>
          <a:off x="757843" y="514852"/>
          <a:ext cx="7618830" cy="115428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66770" tIns="30480" rIns="30480" bIns="3048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/>
            <a:t>B.1.8 Projekt zakłada efektywność społeczną i zatrudnieniową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200" kern="1200" dirty="0"/>
            <a:t>w odniesieniu do osób z niepełnosprawnościami minimalny poziom efektywności społecznej wynosi </a:t>
          </a:r>
          <a:r>
            <a:rPr lang="pl-PL" sz="1200" b="1" kern="1200" dirty="0"/>
            <a:t>34%</a:t>
          </a:r>
          <a:r>
            <a:rPr lang="pl-PL" sz="1200" kern="1200" dirty="0"/>
            <a:t>, a minimalny poziom efektywności zatrudnieniowej – </a:t>
          </a:r>
          <a:r>
            <a:rPr lang="pl-PL" sz="1200" b="1" kern="1200" dirty="0"/>
            <a:t>12%.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200" kern="1200" dirty="0"/>
            <a:t>w odniesieniu do pozostałych osób lub środowisk zagrożonych ubóstwem lub wykluczeniem społecznym minimalny poziom efektywności społecznej wynosi </a:t>
          </a:r>
          <a:r>
            <a:rPr lang="pl-PL" sz="1200" b="1" kern="1200" dirty="0"/>
            <a:t>34%</a:t>
          </a:r>
          <a:r>
            <a:rPr lang="pl-PL" sz="1200" kern="1200" dirty="0"/>
            <a:t>, a minimalny poziom efektywności zatrudnieniowej – </a:t>
          </a:r>
          <a:r>
            <a:rPr lang="pl-PL" sz="1200" b="1" kern="1200" dirty="0"/>
            <a:t>25%</a:t>
          </a:r>
          <a:r>
            <a:rPr lang="pl-PL" sz="1200" kern="1200" dirty="0"/>
            <a:t>;</a:t>
          </a:r>
        </a:p>
      </dsp:txBody>
      <dsp:txXfrm>
        <a:off x="757843" y="514852"/>
        <a:ext cx="7618830" cy="1154280"/>
      </dsp:txXfrm>
    </dsp:sp>
    <dsp:sp modelId="{D22565B8-C719-47F8-A1E9-66E8496F7A0E}">
      <dsp:nvSpPr>
        <dsp:cNvPr id="0" name=""/>
        <dsp:cNvSpPr/>
      </dsp:nvSpPr>
      <dsp:spPr>
        <a:xfrm>
          <a:off x="75347" y="409497"/>
          <a:ext cx="1364991" cy="136499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6018D748-C623-4665-B260-296E43F1152B}">
      <dsp:nvSpPr>
        <dsp:cNvPr id="0" name=""/>
        <dsp:cNvSpPr/>
      </dsp:nvSpPr>
      <dsp:spPr>
        <a:xfrm>
          <a:off x="1154782" y="1762897"/>
          <a:ext cx="7221890" cy="193417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66770" tIns="30480" rIns="30480" bIns="3048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/>
            <a:t>B.1.9 Projekt zakłada preferencje w dostępie do wsparcia dla określonych kategorii osób w ramach grupy docelowej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100" kern="1200" dirty="0"/>
            <a:t>doświadczających wielokrotnego wykluczenia społecznego;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100" kern="1200" dirty="0"/>
            <a:t>ze znacznym lub umiarkowanym stopniem niepełnosprawności;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100" kern="1200" dirty="0"/>
            <a:t>z niepełnosprawnością sprzężoną, oraz osoby z zaburzeniami psychicznymi, w tym osoby z niepełnosprawnością intelektualną i osoby z całościowymi zaburzeniami rozwojowymi; 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100" kern="1200" dirty="0"/>
            <a:t>korzystających z PO PŻ (indywidualnie lub jako rodzina);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100" kern="1200" dirty="0"/>
            <a:t>zamieszkujących na obszarach zdegradowanych wyznaczonych w lokalnych programach rewitalizacji lub gminnych programach rewitalizacji. 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100" kern="1200" dirty="0"/>
            <a:t>Osoba z niepełnosprawnością sprzężoną – osoba, u której stwierdzono występowanie dwóch lub więcej niepełnosprawności </a:t>
          </a:r>
        </a:p>
      </dsp:txBody>
      <dsp:txXfrm>
        <a:off x="1154782" y="1762897"/>
        <a:ext cx="7221890" cy="1934171"/>
      </dsp:txXfrm>
    </dsp:sp>
    <dsp:sp modelId="{DC03BD92-1AB0-4E90-88C7-F8F07056C312}">
      <dsp:nvSpPr>
        <dsp:cNvPr id="0" name=""/>
        <dsp:cNvSpPr/>
      </dsp:nvSpPr>
      <dsp:spPr>
        <a:xfrm>
          <a:off x="472287" y="2047487"/>
          <a:ext cx="1364991" cy="136499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B14E064-F8C1-41B9-BC7B-A7C9D57AB465}">
      <dsp:nvSpPr>
        <dsp:cNvPr id="0" name=""/>
        <dsp:cNvSpPr/>
      </dsp:nvSpPr>
      <dsp:spPr>
        <a:xfrm>
          <a:off x="757843" y="4077731"/>
          <a:ext cx="7618830" cy="58048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66770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/>
            <a:t>B.1.10 Wkład własny został określony na poziomie nie mniejszym niż 15,00%</a:t>
          </a:r>
        </a:p>
      </dsp:txBody>
      <dsp:txXfrm>
        <a:off x="757843" y="4077731"/>
        <a:ext cx="7618830" cy="580481"/>
      </dsp:txXfrm>
    </dsp:sp>
    <dsp:sp modelId="{D15802A9-499F-47DB-8874-413FF4D3FD8F}">
      <dsp:nvSpPr>
        <dsp:cNvPr id="0" name=""/>
        <dsp:cNvSpPr/>
      </dsp:nvSpPr>
      <dsp:spPr>
        <a:xfrm>
          <a:off x="75347" y="3685477"/>
          <a:ext cx="1364991" cy="136499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31996F-C275-44D7-916F-3DEE7DFBBC7C}">
      <dsp:nvSpPr>
        <dsp:cNvPr id="0" name=""/>
        <dsp:cNvSpPr/>
      </dsp:nvSpPr>
      <dsp:spPr>
        <a:xfrm>
          <a:off x="-6171819" y="-944514"/>
          <a:ext cx="7348994" cy="7348994"/>
        </a:xfrm>
        <a:prstGeom prst="blockArc">
          <a:avLst>
            <a:gd name="adj1" fmla="val 18900000"/>
            <a:gd name="adj2" fmla="val 2700000"/>
            <a:gd name="adj3" fmla="val 294"/>
          </a:avLst>
        </a:pr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D4411B-6457-458E-ADD2-EE25AC9D9112}">
      <dsp:nvSpPr>
        <dsp:cNvPr id="0" name=""/>
        <dsp:cNvSpPr/>
      </dsp:nvSpPr>
      <dsp:spPr>
        <a:xfrm>
          <a:off x="757843" y="514852"/>
          <a:ext cx="7618830" cy="115428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66770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/>
            <a:t>B.1.11 W ramach projektu zapewniono trwałość utworzonych podmiotów przez okres co najmniej odpowiadający okresowi realizacji projektu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/>
            <a:t>Zachowanie trwałości utworzonych w ramach projektu podmiotów w szczególności nowo utworzonych CIS lub KIS przez okres co najmniej odpowiadający okresowi realizacji projektu. Trwałość musi być zapewniona z innego źródła niż środki europejskie – typ projektu nr 2</a:t>
          </a:r>
        </a:p>
      </dsp:txBody>
      <dsp:txXfrm>
        <a:off x="757843" y="514852"/>
        <a:ext cx="7618830" cy="1154280"/>
      </dsp:txXfrm>
    </dsp:sp>
    <dsp:sp modelId="{D22565B8-C719-47F8-A1E9-66E8496F7A0E}">
      <dsp:nvSpPr>
        <dsp:cNvPr id="0" name=""/>
        <dsp:cNvSpPr/>
      </dsp:nvSpPr>
      <dsp:spPr>
        <a:xfrm>
          <a:off x="75347" y="409497"/>
          <a:ext cx="1364991" cy="136499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DDD0CC7E-658B-48A6-A28B-53EE9F43735C}">
      <dsp:nvSpPr>
        <dsp:cNvPr id="0" name=""/>
        <dsp:cNvSpPr/>
      </dsp:nvSpPr>
      <dsp:spPr>
        <a:xfrm>
          <a:off x="1154782" y="2183986"/>
          <a:ext cx="7221890" cy="109199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66770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/>
            <a:t>B.1.12 Jeśli projekt przewiduje realizację kursów, szkoleń zawodowych lub kształcenia formalnego to ich efektem jest uzyskanie kwalifikacji lub nabycie kompetencji (w rozumieniu Wytycznych w zakresie monitorowania postępu rzeczowego realizacji programów operacyjnych na lata 2014-2020), potwierdzonych formalnym dokumentem (np. certyfikatem). Uzyskanie kwalifikacji lub kompetencji jest każdorazowo weryfikowane poprzez przeprowadzenie odpowiedniego ich sprawdzenia (np. w formie egzaminu)</a:t>
          </a:r>
        </a:p>
      </dsp:txBody>
      <dsp:txXfrm>
        <a:off x="1154782" y="2183986"/>
        <a:ext cx="7221890" cy="1091993"/>
      </dsp:txXfrm>
    </dsp:sp>
    <dsp:sp modelId="{822B81D8-4A73-4242-AB91-E8C778A3CADB}">
      <dsp:nvSpPr>
        <dsp:cNvPr id="0" name=""/>
        <dsp:cNvSpPr/>
      </dsp:nvSpPr>
      <dsp:spPr>
        <a:xfrm>
          <a:off x="472287" y="2047487"/>
          <a:ext cx="1364991" cy="136499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B14E064-F8C1-41B9-BC7B-A7C9D57AB465}">
      <dsp:nvSpPr>
        <dsp:cNvPr id="0" name=""/>
        <dsp:cNvSpPr/>
      </dsp:nvSpPr>
      <dsp:spPr>
        <a:xfrm>
          <a:off x="757843" y="3929264"/>
          <a:ext cx="7618830" cy="87741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66770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/>
            <a:t>B.1.13 Wartość wydatków na zakup środków trwałych i  w ramach cross-</a:t>
          </a:r>
          <a:r>
            <a:rPr lang="pl-PL" sz="1200" kern="1200" dirty="0" err="1"/>
            <a:t>financingu</a:t>
          </a:r>
          <a:r>
            <a:rPr lang="pl-PL" sz="1200" kern="1200" dirty="0"/>
            <a:t> nie przekracza 10% wartości projektu i w przypadku cross-</a:t>
          </a:r>
          <a:r>
            <a:rPr lang="pl-PL" sz="1200" kern="1200" dirty="0" err="1"/>
            <a:t>financingu</a:t>
          </a:r>
          <a:r>
            <a:rPr lang="pl-PL" sz="1200" kern="1200" dirty="0"/>
            <a:t> zapewniona zostanie trwałość projektu.</a:t>
          </a:r>
        </a:p>
      </dsp:txBody>
      <dsp:txXfrm>
        <a:off x="757843" y="3929264"/>
        <a:ext cx="7618830" cy="877416"/>
      </dsp:txXfrm>
    </dsp:sp>
    <dsp:sp modelId="{D15802A9-499F-47DB-8874-413FF4D3FD8F}">
      <dsp:nvSpPr>
        <dsp:cNvPr id="0" name=""/>
        <dsp:cNvSpPr/>
      </dsp:nvSpPr>
      <dsp:spPr>
        <a:xfrm>
          <a:off x="75347" y="3685477"/>
          <a:ext cx="1364991" cy="136499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7E82B9-2ECA-42F3-BC51-7875138A1B1A}">
      <dsp:nvSpPr>
        <dsp:cNvPr id="0" name=""/>
        <dsp:cNvSpPr/>
      </dsp:nvSpPr>
      <dsp:spPr>
        <a:xfrm>
          <a:off x="1375617" y="0"/>
          <a:ext cx="4670853" cy="4670853"/>
        </a:xfrm>
        <a:prstGeom prst="triangl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19376C-519C-4710-AE3A-C506879920AB}">
      <dsp:nvSpPr>
        <dsp:cNvPr id="0" name=""/>
        <dsp:cNvSpPr/>
      </dsp:nvSpPr>
      <dsp:spPr>
        <a:xfrm>
          <a:off x="3521882" y="467541"/>
          <a:ext cx="3414377" cy="166034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/>
            <a:t>B.2.1 Projekt jest realizowany w partnerstwie z podmiotem ekonomii społecznej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/>
            <a:t>5 pkt </a:t>
          </a:r>
        </a:p>
      </dsp:txBody>
      <dsp:txXfrm>
        <a:off x="3602933" y="548592"/>
        <a:ext cx="3252275" cy="1498240"/>
      </dsp:txXfrm>
    </dsp:sp>
    <dsp:sp modelId="{3DF72AE1-97D7-4048-8434-1532995D45EC}">
      <dsp:nvSpPr>
        <dsp:cNvPr id="0" name=""/>
        <dsp:cNvSpPr/>
      </dsp:nvSpPr>
      <dsp:spPr>
        <a:xfrm>
          <a:off x="3381738" y="2335426"/>
          <a:ext cx="3694665" cy="166034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/>
            <a:t>B.2.2 Projekt zakłada wykorzystanie rozwiązań lub produktów wypracowanych w ramach projektów innowacyjnych Programu Inicjatywy Wspólnotowej EQUAL, Programu Operacyjnego Kapitał Ludzki lub PO WER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/>
            <a:t>10 pkt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>
              <a:hlinkClick xmlns:r="http://schemas.openxmlformats.org/officeDocument/2006/relationships" r:id="rId1"/>
            </a:rPr>
            <a:t>www.kiw-pokl.org.pl</a:t>
          </a:r>
          <a:endParaRPr lang="pl-PL" sz="1200" kern="1200" dirty="0"/>
        </a:p>
      </dsp:txBody>
      <dsp:txXfrm>
        <a:off x="3462789" y="2416477"/>
        <a:ext cx="3532563" cy="149824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F7F461-A558-4011-B1ED-51C46F8FF441}">
      <dsp:nvSpPr>
        <dsp:cNvPr id="0" name=""/>
        <dsp:cNvSpPr/>
      </dsp:nvSpPr>
      <dsp:spPr>
        <a:xfrm>
          <a:off x="3231065" y="352045"/>
          <a:ext cx="5238990" cy="4952809"/>
        </a:xfrm>
        <a:prstGeom prst="pie">
          <a:avLst>
            <a:gd name="adj1" fmla="val 16200000"/>
            <a:gd name="adj2" fmla="val 20520000"/>
          </a:avLst>
        </a:prstGeom>
        <a:solidFill>
          <a:schemeClr val="accent2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kern="1200" dirty="0">
              <a:solidFill>
                <a:schemeClr val="tx1"/>
              </a:solidFill>
            </a:rPr>
            <a:t>Liczba osób zagrożonych ubóstwem lub wykluczeniem społecznym objętych wsparciem w programie</a:t>
          </a:r>
        </a:p>
      </dsp:txBody>
      <dsp:txXfrm>
        <a:off x="5916672" y="1092018"/>
        <a:ext cx="1777514" cy="1149759"/>
      </dsp:txXfrm>
    </dsp:sp>
    <dsp:sp modelId="{54A366CE-79F1-4DA2-89F4-EC90D6E241D8}">
      <dsp:nvSpPr>
        <dsp:cNvPr id="0" name=""/>
        <dsp:cNvSpPr/>
      </dsp:nvSpPr>
      <dsp:spPr>
        <a:xfrm>
          <a:off x="3382959" y="407826"/>
          <a:ext cx="4916550" cy="5033007"/>
        </a:xfrm>
        <a:prstGeom prst="pie">
          <a:avLst>
            <a:gd name="adj1" fmla="val 20520000"/>
            <a:gd name="adj2" fmla="val 3240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kern="1200" dirty="0">
              <a:solidFill>
                <a:schemeClr val="tx1"/>
              </a:solidFill>
            </a:rPr>
            <a:t>Liczba osób z niepełnosprawnościami objętych wsparciem w programie</a:t>
          </a:r>
        </a:p>
      </dsp:txBody>
      <dsp:txXfrm>
        <a:off x="6596276" y="2684663"/>
        <a:ext cx="1463259" cy="1264243"/>
      </dsp:txXfrm>
    </dsp:sp>
    <dsp:sp modelId="{189C9325-B354-44C8-8FAB-85B748B11F24}">
      <dsp:nvSpPr>
        <dsp:cNvPr id="0" name=""/>
        <dsp:cNvSpPr/>
      </dsp:nvSpPr>
      <dsp:spPr>
        <a:xfrm>
          <a:off x="3182263" y="575181"/>
          <a:ext cx="4987472" cy="4987472"/>
        </a:xfrm>
        <a:prstGeom prst="pie">
          <a:avLst>
            <a:gd name="adj1" fmla="val 3240000"/>
            <a:gd name="adj2" fmla="val 756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kern="1200" dirty="0">
              <a:solidFill>
                <a:schemeClr val="tx1"/>
              </a:solidFill>
            </a:rPr>
            <a:t>Liczba osób zagrożonych ubóstwem lub wykluczeniem społecznym, które uzyskały kwalifikacje po opuszczeniu programu</a:t>
          </a:r>
        </a:p>
      </dsp:txBody>
      <dsp:txXfrm>
        <a:off x="4785379" y="4315785"/>
        <a:ext cx="1781240" cy="1068744"/>
      </dsp:txXfrm>
    </dsp:sp>
    <dsp:sp modelId="{E9531F3D-BF00-4345-B536-92A3348E1427}">
      <dsp:nvSpPr>
        <dsp:cNvPr id="0" name=""/>
        <dsp:cNvSpPr/>
      </dsp:nvSpPr>
      <dsp:spPr>
        <a:xfrm>
          <a:off x="3182263" y="575181"/>
          <a:ext cx="4987472" cy="4987472"/>
        </a:xfrm>
        <a:prstGeom prst="pie">
          <a:avLst>
            <a:gd name="adj1" fmla="val 7560000"/>
            <a:gd name="adj2" fmla="val 1188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kern="1200" dirty="0">
              <a:solidFill>
                <a:schemeClr val="tx1"/>
              </a:solidFill>
            </a:rPr>
            <a:t>Liczba osób zagrożonych ubóstwem lub wykluczeniem społecznym, poszukujących pracy po opuszczeniu programu</a:t>
          </a:r>
        </a:p>
      </dsp:txBody>
      <dsp:txXfrm>
        <a:off x="3419762" y="2831418"/>
        <a:ext cx="1484366" cy="1252805"/>
      </dsp:txXfrm>
    </dsp:sp>
    <dsp:sp modelId="{90441D6D-66E0-487A-A070-44E87BF955DF}">
      <dsp:nvSpPr>
        <dsp:cNvPr id="0" name=""/>
        <dsp:cNvSpPr/>
      </dsp:nvSpPr>
      <dsp:spPr>
        <a:xfrm>
          <a:off x="3182263" y="575181"/>
          <a:ext cx="4987472" cy="4987472"/>
        </a:xfrm>
        <a:prstGeom prst="pie">
          <a:avLst>
            <a:gd name="adj1" fmla="val 11880000"/>
            <a:gd name="adj2" fmla="val 162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kern="1200" dirty="0">
              <a:solidFill>
                <a:schemeClr val="tx1"/>
              </a:solidFill>
            </a:rPr>
            <a:t>Liczba osób zagrożonych ubóstwem lub wykluczeniem społecznym pracujących po opuszczeniu programu (łącznie z pracującymi na własny rachunek)</a:t>
          </a:r>
        </a:p>
      </dsp:txBody>
      <dsp:txXfrm>
        <a:off x="3909603" y="1335177"/>
        <a:ext cx="1692178" cy="1157806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48A3F5-5CE0-42EC-B626-D98D9174A545}">
      <dsp:nvSpPr>
        <dsp:cNvPr id="0" name=""/>
        <dsp:cNvSpPr/>
      </dsp:nvSpPr>
      <dsp:spPr>
        <a:xfrm rot="5400000">
          <a:off x="-534658" y="1240028"/>
          <a:ext cx="3564390" cy="2495073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/>
            <a:t>Efektywność społeczna dla wszystkich na poziomie </a:t>
          </a:r>
          <a:r>
            <a:rPr lang="pl-PL" sz="1600" b="1" kern="1200"/>
            <a:t>34% </a:t>
          </a:r>
          <a:endParaRPr lang="pl-PL" sz="1600" b="1" kern="1200" dirty="0"/>
        </a:p>
      </dsp:txBody>
      <dsp:txXfrm rot="-5400000">
        <a:off x="1" y="1952907"/>
        <a:ext cx="2495073" cy="1069317"/>
      </dsp:txXfrm>
    </dsp:sp>
    <dsp:sp modelId="{6922367A-BD10-4C0E-8785-AA46029723E1}">
      <dsp:nvSpPr>
        <dsp:cNvPr id="0" name=""/>
        <dsp:cNvSpPr/>
      </dsp:nvSpPr>
      <dsp:spPr>
        <a:xfrm rot="5400000">
          <a:off x="3154978" y="-655168"/>
          <a:ext cx="4465572" cy="578538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600" b="0" kern="1200"/>
            <a:t>mierzona wśród osób zagrożonych ubóstwem lub wykluczeniem społecznym, które skorzystały z usług aktywnej integracji o charakterze społecznym lub edukacyjnym, lub zdrowotnym</a:t>
          </a:r>
          <a:endParaRPr lang="pl-PL" sz="1600" b="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600" b="0" kern="1200"/>
            <a:t>wśród uczestników, którzy zakończyli udział w projekcie zgodnie ze ścieżką wsparcia</a:t>
          </a:r>
          <a:endParaRPr lang="pl-PL" sz="1600" b="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600" b="0" kern="1200" dirty="0"/>
            <a:t>dokonali postępu poprzez: 					a) rozpoczęcie nauki;  					b) wzmocnienie motywacji do pracy po projekcie; 		c) zwiększenie pewności siebie i własnych umiejętności; 	d) poprawę umiejętności rozwiązywania pojawiających 		się problemów; 					e) podjęcie wolontariatu; 					f) poprawa stanu zdrowia; 				g) ograniczenie nałogów; 					h) doświadczenie widocznej poprawy w funkcjonowaniu 	(w przypadku osób z niepełnosprawnościami).</a:t>
          </a:r>
        </a:p>
      </dsp:txBody>
      <dsp:txXfrm rot="-5400000">
        <a:off x="2495073" y="222728"/>
        <a:ext cx="5567392" cy="402959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48A3F5-5CE0-42EC-B626-D98D9174A545}">
      <dsp:nvSpPr>
        <dsp:cNvPr id="0" name=""/>
        <dsp:cNvSpPr/>
      </dsp:nvSpPr>
      <dsp:spPr>
        <a:xfrm rot="5400000">
          <a:off x="-586743" y="1367334"/>
          <a:ext cx="3911620" cy="2738134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kern="1200" dirty="0">
              <a:solidFill>
                <a:schemeClr val="tx1"/>
              </a:solidFill>
            </a:rPr>
            <a:t>Efektywność zatrudnieniowa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>
              <a:solidFill>
                <a:schemeClr val="tx1"/>
              </a:solidFill>
            </a:rPr>
            <a:t>-12% </a:t>
          </a:r>
          <a:r>
            <a:rPr lang="pl-PL" sz="1400" kern="1200" dirty="0">
              <a:solidFill>
                <a:schemeClr val="tx1"/>
              </a:solidFill>
            </a:rPr>
            <a:t>dla osób z niepełnosprawnością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>
              <a:solidFill>
                <a:schemeClr val="tx1"/>
              </a:solidFill>
            </a:rPr>
            <a:t>-25% </a:t>
          </a:r>
          <a:r>
            <a:rPr lang="pl-PL" sz="1400" b="0" kern="1200" dirty="0">
              <a:solidFill>
                <a:schemeClr val="tx1"/>
              </a:solidFill>
            </a:rPr>
            <a:t>dla pozostałych osób </a:t>
          </a:r>
          <a:r>
            <a:rPr lang="pl-PL" sz="1400" kern="1200" dirty="0">
              <a:solidFill>
                <a:schemeClr val="tx1"/>
              </a:solidFill>
            </a:rPr>
            <a:t>lub środowisk zagrożonych ubóstwem lub wykluczeniem społecznym </a:t>
          </a:r>
          <a:endParaRPr lang="pl-PL" sz="1400" b="1" kern="1200" dirty="0"/>
        </a:p>
      </dsp:txBody>
      <dsp:txXfrm rot="-5400000">
        <a:off x="0" y="2149658"/>
        <a:ext cx="2738134" cy="1173486"/>
      </dsp:txXfrm>
    </dsp:sp>
    <dsp:sp modelId="{6922367A-BD10-4C0E-8785-AA46029723E1}">
      <dsp:nvSpPr>
        <dsp:cNvPr id="0" name=""/>
        <dsp:cNvSpPr/>
      </dsp:nvSpPr>
      <dsp:spPr>
        <a:xfrm rot="5400000">
          <a:off x="3307421" y="-569286"/>
          <a:ext cx="4900593" cy="603916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b="0" kern="1200" dirty="0"/>
            <a:t>mierzona wśród osób zagrożonych ubóstwem lub wykluczeniem społecznym, które skorzystały z usług aktywnej integracji o </a:t>
          </a:r>
          <a:r>
            <a:rPr lang="pl-PL" sz="1400" b="0" kern="1200" dirty="0" smtClean="0"/>
            <a:t>charakterze zawodowym</a:t>
          </a:r>
          <a:endParaRPr lang="pl-PL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b="0" kern="1200" dirty="0"/>
            <a:t>wśród uczestników, którzy:							</a:t>
          </a:r>
          <a:r>
            <a:rPr lang="pl-PL" sz="1400" b="0" kern="1200" dirty="0" smtClean="0"/>
            <a:t>a</a:t>
          </a:r>
          <a:r>
            <a:rPr lang="pl-PL" sz="1400" b="0" kern="1200" dirty="0"/>
            <a:t>) zakończyli udział w projekcie zgodnie ze ścieżką </a:t>
          </a:r>
          <a:r>
            <a:rPr lang="pl-PL" sz="1400" b="0" kern="1200" dirty="0" smtClean="0"/>
            <a:t>wsparcia 	zawodowym</a:t>
          </a:r>
          <a:r>
            <a:rPr lang="pl-PL" sz="1400" b="0" kern="1200" dirty="0"/>
            <a:t>	</a:t>
          </a:r>
          <a:r>
            <a:rPr lang="pl-PL" sz="1400" b="0" kern="1200" dirty="0" smtClean="0"/>
            <a:t>						b</a:t>
          </a:r>
          <a:r>
            <a:rPr lang="pl-PL" sz="1400" b="0" kern="1200" dirty="0"/>
            <a:t>) przerwali udział w projekcie wcześniej, niż uprzednio było to </a:t>
          </a:r>
          <a:r>
            <a:rPr lang="pl-PL" sz="1400" b="0" kern="1200" dirty="0" smtClean="0"/>
            <a:t>	planowane </a:t>
          </a:r>
          <a:r>
            <a:rPr lang="pl-PL" sz="1400" b="0" kern="1200" dirty="0"/>
            <a:t>z </a:t>
          </a:r>
          <a:r>
            <a:rPr lang="pl-PL" sz="1400" b="0" kern="1200" dirty="0" smtClean="0"/>
            <a:t>powodu </a:t>
          </a:r>
          <a:r>
            <a:rPr lang="pl-PL" sz="1400" b="0" kern="1200" dirty="0"/>
            <a:t>podjęcia pracy					</a:t>
          </a:r>
          <a:r>
            <a:rPr lang="pl-PL" sz="1400" b="0" kern="1200" dirty="0" smtClean="0"/>
            <a:t>c</a:t>
          </a:r>
          <a:r>
            <a:rPr lang="pl-PL" sz="1400" b="0" kern="1200" dirty="0"/>
            <a:t>) podjęli pracę, jednak jednocześnie kontynuowali udział w projekcie.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b="0" kern="1200" dirty="0"/>
            <a:t>dokonali postępu poprzez: 							</a:t>
          </a:r>
          <a:r>
            <a:rPr lang="pl-PL" sz="1400" b="0" kern="1200" dirty="0" smtClean="0"/>
            <a:t>a</a:t>
          </a:r>
          <a:r>
            <a:rPr lang="pl-PL" sz="1400" b="0" kern="1200" dirty="0"/>
            <a:t>) jako osoby bierne zawodowo lub bezrobotne w momencie </a:t>
          </a:r>
          <a:r>
            <a:rPr lang="pl-PL" sz="1400" b="0" kern="1200" dirty="0" smtClean="0"/>
            <a:t>	przystąpienia do projektu</a:t>
          </a:r>
          <a:r>
            <a:rPr lang="pl-PL" sz="1400" b="0" kern="1200" dirty="0"/>
            <a:t>, podjęli zatrudnienie  po zakończeniu </a:t>
          </a:r>
          <a:r>
            <a:rPr lang="pl-PL" sz="1400" b="0" kern="1200" dirty="0" smtClean="0"/>
            <a:t>	udziału </a:t>
          </a:r>
          <a:r>
            <a:rPr lang="pl-PL" sz="1400" b="0" kern="1200" dirty="0" smtClean="0"/>
            <a:t>	w </a:t>
          </a:r>
          <a:r>
            <a:rPr lang="pl-PL" sz="1400" b="0" kern="1200" dirty="0"/>
            <a:t>projekcie lub w </a:t>
          </a:r>
          <a:r>
            <a:rPr lang="pl-PL" sz="1400" b="0" kern="1200" dirty="0" smtClean="0"/>
            <a:t>trakcie jego </a:t>
          </a:r>
          <a:r>
            <a:rPr lang="pl-PL" sz="1400" b="0" kern="1200" dirty="0"/>
            <a:t>trwania;				</a:t>
          </a:r>
          <a:r>
            <a:rPr lang="pl-PL" sz="1400" b="0" kern="1200" dirty="0" smtClean="0"/>
            <a:t>b</a:t>
          </a:r>
          <a:r>
            <a:rPr lang="pl-PL" sz="1400" b="0" kern="1200" dirty="0"/>
            <a:t>) jako osoby bierne zawodowo w momencie przystąpienia do </a:t>
          </a:r>
          <a:r>
            <a:rPr lang="pl-PL" sz="1400" b="0" kern="1200" dirty="0" smtClean="0"/>
            <a:t>	projektu</a:t>
          </a:r>
          <a:r>
            <a:rPr lang="pl-PL" sz="1400" b="0" kern="1200" dirty="0"/>
            <a:t>, </a:t>
          </a:r>
          <a:r>
            <a:rPr lang="pl-PL" sz="1400" b="0" kern="1200" dirty="0" smtClean="0"/>
            <a:t>zaczęli poszukiwać </a:t>
          </a:r>
          <a:r>
            <a:rPr lang="pl-PL" sz="1400" b="0" kern="1200" dirty="0"/>
            <a:t>pracy  po zakończeniu udziału w projekcie	</a:t>
          </a:r>
          <a:r>
            <a:rPr lang="pl-PL" sz="1400" b="0" kern="1200" dirty="0" smtClean="0"/>
            <a:t>c</a:t>
          </a:r>
          <a:r>
            <a:rPr lang="pl-PL" sz="1400" b="0" kern="1200" dirty="0"/>
            <a:t>) jako osoby bierne zawodowo lub bezrobotne w momencie </a:t>
          </a:r>
          <a:r>
            <a:rPr lang="pl-PL" sz="1400" b="0" kern="1200" dirty="0" smtClean="0"/>
            <a:t>	przystąpienia do projektu</a:t>
          </a:r>
          <a:r>
            <a:rPr lang="pl-PL" sz="1400" b="0" kern="1200" dirty="0"/>
            <a:t>, podjęli dalszą aktywizację zawodową, w </a:t>
          </a:r>
          <a:r>
            <a:rPr lang="pl-PL" sz="1400" b="0" kern="1200" dirty="0" smtClean="0"/>
            <a:t>	tym </a:t>
          </a:r>
          <a:r>
            <a:rPr lang="pl-PL" sz="1400" b="0" kern="1200" dirty="0"/>
            <a:t>w projekcie 	realizowanym w ramach PI </a:t>
          </a:r>
          <a:r>
            <a:rPr lang="pl-PL" sz="1400" b="0" kern="1200" dirty="0" smtClean="0"/>
            <a:t>9v tj. 9.4.1 </a:t>
          </a:r>
          <a:r>
            <a:rPr lang="pl-PL" sz="1400" b="0" kern="1200" dirty="0"/>
            <a:t>lub CT 8 (PI 8i, </a:t>
          </a:r>
          <a:r>
            <a:rPr lang="pl-PL" sz="1400" b="0" kern="1200" dirty="0" smtClean="0"/>
            <a:t>	8ii</a:t>
          </a:r>
          <a:r>
            <a:rPr lang="pl-PL" sz="1400" b="0" kern="1200" dirty="0"/>
            <a:t>, 8iii </a:t>
          </a:r>
          <a:r>
            <a:rPr lang="pl-PL" sz="1400" b="0" kern="1200" dirty="0" smtClean="0"/>
            <a:t>lub </a:t>
          </a:r>
          <a:r>
            <a:rPr lang="pl-PL" sz="1400" b="0" kern="1200" dirty="0"/>
            <a:t>8iv), po zakończeniu </a:t>
          </a:r>
          <a:r>
            <a:rPr lang="pl-PL" sz="1400" b="0" kern="1200" dirty="0" smtClean="0"/>
            <a:t>udziału </a:t>
          </a:r>
          <a:r>
            <a:rPr lang="pl-PL" sz="1400" b="0" kern="1200" dirty="0"/>
            <a:t>w projekcie lub w trakcie jego </a:t>
          </a:r>
          <a:r>
            <a:rPr lang="pl-PL" sz="1400" b="0" kern="1200" dirty="0" smtClean="0"/>
            <a:t>	trwania</a:t>
          </a:r>
          <a:r>
            <a:rPr lang="pl-PL" sz="1400" b="0" kern="1200" dirty="0"/>
            <a:t>	</a:t>
          </a:r>
          <a:r>
            <a:rPr lang="pl-PL" sz="1400" b="0" kern="1200" dirty="0" smtClean="0"/>
            <a:t>							d</a:t>
          </a:r>
          <a:r>
            <a:rPr lang="pl-PL" sz="1400" b="0" kern="1200" dirty="0"/>
            <a:t>) jako uczestnicy CIS lub KIS w trakcie trwania projektu lub po jego 	zakończeniu podjęli zatrudnienie w ramach zatrudnienia wspieranego;	</a:t>
          </a:r>
          <a:r>
            <a:rPr lang="pl-PL" sz="1400" b="0" kern="1200" dirty="0" smtClean="0"/>
            <a:t>e</a:t>
          </a:r>
          <a:r>
            <a:rPr lang="pl-PL" sz="1400" b="0" kern="1200" dirty="0"/>
            <a:t>) jako osoby zatrudnione w ZAZ lub uczestniczące w WTZ w trakcie </a:t>
          </a:r>
          <a:r>
            <a:rPr lang="pl-PL" sz="1400" b="0" kern="1200" dirty="0" smtClean="0"/>
            <a:t>	trwania projektu </a:t>
          </a:r>
          <a:r>
            <a:rPr lang="pl-PL" sz="1400" b="0" kern="1200" dirty="0"/>
            <a:t>lub po jego zakończeniu podjęli zatrudnienie na </a:t>
          </a:r>
          <a:r>
            <a:rPr lang="pl-PL" sz="1400" b="0" kern="1200" dirty="0" smtClean="0"/>
            <a:t>	otwartym </a:t>
          </a:r>
          <a:r>
            <a:rPr lang="pl-PL" sz="1400" b="0" kern="1200" dirty="0"/>
            <a:t>rynku 	pracy, </a:t>
          </a:r>
          <a:r>
            <a:rPr lang="pl-PL" sz="1400" b="0" kern="1200" dirty="0" smtClean="0"/>
            <a:t>w </a:t>
          </a:r>
          <a:r>
            <a:rPr lang="pl-PL" sz="1400" b="0" kern="1200" dirty="0"/>
            <a:t>tym w PS.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l-PL" sz="1200" b="0" kern="1200" dirty="0"/>
        </a:p>
      </dsp:txBody>
      <dsp:txXfrm rot="-5400000">
        <a:off x="2738135" y="239227"/>
        <a:ext cx="5799940" cy="4422139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02891F-2BCC-40BC-A59E-706C32B68F27}">
      <dsp:nvSpPr>
        <dsp:cNvPr id="0" name=""/>
        <dsp:cNvSpPr/>
      </dsp:nvSpPr>
      <dsp:spPr>
        <a:xfrm>
          <a:off x="436585" y="0"/>
          <a:ext cx="7982463" cy="2018271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49A40B-53BC-4318-BE4C-39711E69F371}">
      <dsp:nvSpPr>
        <dsp:cNvPr id="0" name=""/>
        <dsp:cNvSpPr/>
      </dsp:nvSpPr>
      <dsp:spPr>
        <a:xfrm>
          <a:off x="1430279" y="336721"/>
          <a:ext cx="2606256" cy="98895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9784" rIns="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kern="1200" dirty="0" smtClean="0">
              <a:solidFill>
                <a:schemeClr val="tx1"/>
              </a:solidFill>
            </a:rPr>
            <a:t>Kompleksowe wsparcie </a:t>
          </a:r>
          <a:r>
            <a:rPr lang="pl-PL" sz="1400" u="sng" kern="1200" dirty="0" smtClean="0">
              <a:solidFill>
                <a:schemeClr val="tx1"/>
              </a:solidFill>
            </a:rPr>
            <a:t>nowych</a:t>
          </a:r>
          <a:r>
            <a:rPr lang="pl-PL" sz="1400" kern="1200" dirty="0" smtClean="0">
              <a:solidFill>
                <a:schemeClr val="tx1"/>
              </a:solidFill>
            </a:rPr>
            <a:t> uczestników WTZ</a:t>
          </a:r>
          <a:endParaRPr lang="pl-PL" sz="1400" kern="1200" dirty="0">
            <a:solidFill>
              <a:schemeClr val="tx1"/>
            </a:solidFill>
          </a:endParaRPr>
        </a:p>
      </dsp:txBody>
      <dsp:txXfrm>
        <a:off x="1430279" y="336721"/>
        <a:ext cx="2606256" cy="988952"/>
      </dsp:txXfrm>
    </dsp:sp>
    <dsp:sp modelId="{FDEFFE29-3C6D-4D8B-B07F-87D0942A64B4}">
      <dsp:nvSpPr>
        <dsp:cNvPr id="0" name=""/>
        <dsp:cNvSpPr/>
      </dsp:nvSpPr>
      <dsp:spPr>
        <a:xfrm>
          <a:off x="4274402" y="684358"/>
          <a:ext cx="3510344" cy="98895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9116" rIns="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kern="1200" dirty="0" smtClean="0">
              <a:solidFill>
                <a:schemeClr val="tx1"/>
              </a:solidFill>
            </a:rPr>
            <a:t>Wsparcie nową ofertą </a:t>
          </a:r>
          <a:r>
            <a:rPr lang="pl-PL" sz="1100" u="sng" kern="1200" dirty="0" smtClean="0">
              <a:solidFill>
                <a:schemeClr val="tx1"/>
              </a:solidFill>
            </a:rPr>
            <a:t>obecnych</a:t>
          </a:r>
          <a:r>
            <a:rPr lang="pl-PL" sz="1100" kern="1200" dirty="0" smtClean="0">
              <a:solidFill>
                <a:schemeClr val="tx1"/>
              </a:solidFill>
            </a:rPr>
            <a:t> uczestników WTZ z obligatoryjnym przygotowanie do podjęcia zatrudnienia, uzyskanie lub utrzymanie zatrudnienia, w tym: </a:t>
          </a:r>
          <a:endParaRPr lang="pl-PL" sz="1100" b="1" kern="1200" dirty="0" smtClean="0">
            <a:solidFill>
              <a:schemeClr val="tx1"/>
            </a:solidFill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kern="1200" dirty="0" smtClean="0">
              <a:solidFill>
                <a:schemeClr val="tx1"/>
              </a:solidFill>
            </a:rPr>
            <a:t>asystent osoby niepełnosprawnej, trenera pracy, praktyki lub staże dla uczestników. </a:t>
          </a:r>
          <a:endParaRPr lang="pl-PL" sz="1100" kern="1200" dirty="0">
            <a:solidFill>
              <a:schemeClr val="tx1"/>
            </a:solidFill>
          </a:endParaRPr>
        </a:p>
      </dsp:txBody>
      <dsp:txXfrm>
        <a:off x="4274402" y="684358"/>
        <a:ext cx="3510344" cy="988952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F861DD-D0DC-4E95-90C8-E65B3367F769}">
      <dsp:nvSpPr>
        <dsp:cNvPr id="0" name=""/>
        <dsp:cNvSpPr/>
      </dsp:nvSpPr>
      <dsp:spPr>
        <a:xfrm rot="16200000">
          <a:off x="-1239918" y="1242031"/>
          <a:ext cx="4556939" cy="2072876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7347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kern="1200">
              <a:solidFill>
                <a:schemeClr val="tx1"/>
              </a:solidFill>
            </a:rPr>
            <a:t>Wskaźniki</a:t>
          </a:r>
          <a:endParaRPr lang="pl-PL" sz="1800" b="1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l-PL" sz="140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 dirty="0">
              <a:solidFill>
                <a:schemeClr val="tx1"/>
              </a:solidFill>
            </a:rPr>
            <a:t>źródła danych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>
              <a:solidFill>
                <a:schemeClr val="tx1"/>
              </a:solidFill>
            </a:rPr>
            <a:t>sposób pomiaru</a:t>
          </a:r>
          <a:endParaRPr lang="pl-PL" sz="140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>
              <a:solidFill>
                <a:schemeClr val="tx1"/>
              </a:solidFill>
            </a:rPr>
            <a:t>wartość docelowa</a:t>
          </a:r>
          <a:endParaRPr lang="pl-PL" sz="1400" kern="1200" dirty="0">
            <a:solidFill>
              <a:schemeClr val="tx1"/>
            </a:solidFill>
          </a:endParaRPr>
        </a:p>
      </dsp:txBody>
      <dsp:txXfrm rot="5400000">
        <a:off x="2113" y="911388"/>
        <a:ext cx="2072876" cy="2734163"/>
      </dsp:txXfrm>
    </dsp:sp>
    <dsp:sp modelId="{4CD995EC-9BBF-4110-8DA4-70EEE4FC1D6E}">
      <dsp:nvSpPr>
        <dsp:cNvPr id="0" name=""/>
        <dsp:cNvSpPr/>
      </dsp:nvSpPr>
      <dsp:spPr>
        <a:xfrm rot="16200000">
          <a:off x="988423" y="1242031"/>
          <a:ext cx="4556939" cy="2072876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7347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kern="1200" dirty="0">
              <a:solidFill>
                <a:schemeClr val="tx1"/>
              </a:solidFill>
            </a:rPr>
            <a:t>Grupa docelowa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>
              <a:solidFill>
                <a:schemeClr val="tx1"/>
              </a:solidFill>
            </a:rPr>
            <a:t>precyzyjne wskazanie grupy</a:t>
          </a:r>
          <a:endParaRPr lang="pl-PL" sz="140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 dirty="0">
              <a:solidFill>
                <a:schemeClr val="tx1"/>
              </a:solidFill>
            </a:rPr>
            <a:t>spójność w zakresie liczebności grupy docelowej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>
              <a:solidFill>
                <a:schemeClr val="tx1"/>
              </a:solidFill>
            </a:rPr>
            <a:t>sposób ujmowania otoczenia</a:t>
          </a:r>
          <a:endParaRPr lang="pl-PL" sz="140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>
              <a:solidFill>
                <a:schemeClr val="tx1"/>
              </a:solidFill>
            </a:rPr>
            <a:t>precyzyjne kryteria rekrutacji</a:t>
          </a:r>
          <a:endParaRPr lang="pl-PL" sz="1400" kern="1200" dirty="0">
            <a:solidFill>
              <a:schemeClr val="tx1"/>
            </a:solidFill>
          </a:endParaRPr>
        </a:p>
      </dsp:txBody>
      <dsp:txXfrm rot="5400000">
        <a:off x="2230454" y="911388"/>
        <a:ext cx="2072876" cy="2734163"/>
      </dsp:txXfrm>
    </dsp:sp>
    <dsp:sp modelId="{BAD010C6-551F-42D2-8881-3C172C0A2285}">
      <dsp:nvSpPr>
        <dsp:cNvPr id="0" name=""/>
        <dsp:cNvSpPr/>
      </dsp:nvSpPr>
      <dsp:spPr>
        <a:xfrm rot="16200000">
          <a:off x="3216766" y="1242031"/>
          <a:ext cx="4556939" cy="2072876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7347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kern="1200">
              <a:solidFill>
                <a:schemeClr val="tx1"/>
              </a:solidFill>
            </a:rPr>
            <a:t>Zadania merytoryczne</a:t>
          </a:r>
          <a:endParaRPr lang="pl-PL" sz="1800" b="1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>
              <a:solidFill>
                <a:schemeClr val="tx1"/>
              </a:solidFill>
            </a:rPr>
            <a:t>liczba zadań</a:t>
          </a:r>
          <a:endParaRPr lang="pl-PL" sz="140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 dirty="0">
              <a:solidFill>
                <a:schemeClr val="tx1"/>
              </a:solidFill>
            </a:rPr>
            <a:t>poziom szczegółowości opisu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 dirty="0">
              <a:solidFill>
                <a:schemeClr val="tx1"/>
              </a:solidFill>
            </a:rPr>
            <a:t>odniesienia do Regulaminu</a:t>
          </a:r>
        </a:p>
      </dsp:txBody>
      <dsp:txXfrm rot="5400000">
        <a:off x="4458797" y="911388"/>
        <a:ext cx="2072876" cy="2734163"/>
      </dsp:txXfrm>
    </dsp:sp>
    <dsp:sp modelId="{45CFE6F8-449F-447F-A932-9EA33C54D3E5}">
      <dsp:nvSpPr>
        <dsp:cNvPr id="0" name=""/>
        <dsp:cNvSpPr/>
      </dsp:nvSpPr>
      <dsp:spPr>
        <a:xfrm rot="16200000">
          <a:off x="5445108" y="1242031"/>
          <a:ext cx="4556939" cy="2072876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7347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kern="1200" dirty="0" smtClean="0">
              <a:solidFill>
                <a:schemeClr val="tx1"/>
              </a:solidFill>
            </a:rPr>
            <a:t>Wartość projektu </a:t>
          </a:r>
          <a:endParaRPr lang="pl-PL" sz="1800" b="1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 dirty="0" smtClean="0">
              <a:solidFill>
                <a:schemeClr val="tx1"/>
              </a:solidFill>
            </a:rPr>
            <a:t>wartość wkładu publicznego  </a:t>
          </a:r>
          <a:r>
            <a:rPr lang="pl-PL" sz="1400" b="1" kern="1200" dirty="0" smtClean="0">
              <a:solidFill>
                <a:schemeClr val="tx1"/>
              </a:solidFill>
            </a:rPr>
            <a:t>nie przekracza </a:t>
          </a:r>
          <a:r>
            <a:rPr lang="pl-PL" sz="1400" b="0" kern="1200" dirty="0" smtClean="0">
              <a:solidFill>
                <a:schemeClr val="tx1"/>
              </a:solidFill>
            </a:rPr>
            <a:t>wyrażonej w zł równowartości 100 000 Euro = </a:t>
          </a:r>
          <a:r>
            <a:rPr lang="pl-PL" sz="1400" b="1" kern="1200" dirty="0" smtClean="0">
              <a:solidFill>
                <a:schemeClr val="tx1"/>
              </a:solidFill>
            </a:rPr>
            <a:t>416 700,00zł</a:t>
          </a:r>
          <a:r>
            <a:rPr lang="pl-PL" sz="1400" kern="1200" dirty="0" smtClean="0">
              <a:solidFill>
                <a:schemeClr val="tx1"/>
              </a:solidFill>
            </a:rPr>
            <a:t>, </a:t>
          </a:r>
          <a:r>
            <a:rPr lang="x-none" sz="1400" kern="1200" dirty="0" smtClean="0">
              <a:solidFill>
                <a:schemeClr val="tx1"/>
              </a:solidFill>
            </a:rPr>
            <a:t> </a:t>
          </a:r>
          <a:r>
            <a:rPr lang="pl-PL" sz="1400" b="0" kern="1200" dirty="0" smtClean="0">
              <a:solidFill>
                <a:schemeClr val="tx1"/>
              </a:solidFill>
            </a:rPr>
            <a:t>obligatoryjne jest rozliczanie kosztów bezpośrednich w oparciu o </a:t>
          </a:r>
          <a:r>
            <a:rPr lang="pl-PL" sz="1400" b="1" kern="1200" dirty="0" smtClean="0">
              <a:solidFill>
                <a:schemeClr val="tx1"/>
              </a:solidFill>
            </a:rPr>
            <a:t>kwoty ryczałtowe</a:t>
          </a:r>
          <a:endParaRPr lang="pl-PL" sz="1400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b="1" kern="1200" dirty="0" smtClean="0">
              <a:solidFill>
                <a:schemeClr val="tx1"/>
              </a:solidFill>
            </a:rPr>
            <a:t>to nie podlega negocjacjom</a:t>
          </a:r>
          <a:endParaRPr lang="pl-PL" sz="1400" kern="1200" dirty="0">
            <a:solidFill>
              <a:schemeClr val="tx1"/>
            </a:solidFill>
          </a:endParaRPr>
        </a:p>
      </dsp:txBody>
      <dsp:txXfrm rot="5400000">
        <a:off x="6687139" y="911388"/>
        <a:ext cx="2072876" cy="273416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F08DAB-5E89-48EA-857D-0CCFB698470A}">
      <dsp:nvSpPr>
        <dsp:cNvPr id="0" name=""/>
        <dsp:cNvSpPr/>
      </dsp:nvSpPr>
      <dsp:spPr>
        <a:xfrm>
          <a:off x="5834774" y="3401583"/>
          <a:ext cx="2808012" cy="1728026"/>
        </a:xfrm>
        <a:prstGeom prst="roundRect">
          <a:avLst>
            <a:gd name="adj" fmla="val 10000"/>
          </a:avLst>
        </a:prstGeom>
        <a:solidFill>
          <a:schemeClr val="bg1">
            <a:lumMod val="85000"/>
            <a:alpha val="90000"/>
          </a:schemeClr>
        </a:solid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-26667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0" rIns="0" bIns="72000" numCol="1" spcCol="1270" anchor="b" anchorCtr="0">
          <a:noAutofit/>
        </a:bodyPr>
        <a:lstStyle/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pl-PL" sz="1200" b="1" kern="1200" dirty="0"/>
            <a:t>szkolenia/kursy zawodowe</a:t>
          </a:r>
        </a:p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pl-PL" sz="1200" kern="1200" dirty="0"/>
            <a:t>uczestnictwo w CIS/KIS, </a:t>
          </a:r>
          <a:endParaRPr lang="pl-PL" sz="1200" b="1" kern="1200" dirty="0"/>
        </a:p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pl-PL" sz="1200" b="1" kern="1200" dirty="0"/>
            <a:t>staż</a:t>
          </a:r>
          <a:r>
            <a:rPr lang="pl-PL" sz="1200" kern="1200" dirty="0"/>
            <a:t> lub praktyka</a:t>
          </a:r>
          <a:endParaRPr lang="pl-PL" sz="1200" b="1" kern="1200" dirty="0"/>
        </a:p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pl-PL" sz="1200" kern="1200" dirty="0"/>
            <a:t>zajęcia w WTZ, </a:t>
          </a:r>
          <a:endParaRPr lang="pl-PL" sz="1200" b="1" kern="1200" dirty="0"/>
        </a:p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pl-PL" sz="1200" kern="1200"/>
            <a:t>doradztwo zawodowe, trener pracy </a:t>
          </a:r>
          <a:endParaRPr lang="pl-PL" sz="1200" b="1" kern="1200" dirty="0"/>
        </a:p>
      </dsp:txBody>
      <dsp:txXfrm>
        <a:off x="6715137" y="3871549"/>
        <a:ext cx="1889690" cy="1220101"/>
      </dsp:txXfrm>
    </dsp:sp>
    <dsp:sp modelId="{16AB8102-81BB-4AFE-8003-C60AB8859685}">
      <dsp:nvSpPr>
        <dsp:cNvPr id="0" name=""/>
        <dsp:cNvSpPr/>
      </dsp:nvSpPr>
      <dsp:spPr>
        <a:xfrm>
          <a:off x="1609352" y="3401600"/>
          <a:ext cx="2808012" cy="1727993"/>
        </a:xfrm>
        <a:prstGeom prst="roundRect">
          <a:avLst>
            <a:gd name="adj" fmla="val 10000"/>
          </a:avLst>
        </a:prstGeom>
        <a:solidFill>
          <a:schemeClr val="bg1">
            <a:lumMod val="85000"/>
            <a:alpha val="90000"/>
          </a:schemeClr>
        </a:solid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144000" numCol="1" spcCol="1270" anchor="ctr" anchorCtr="0">
          <a:noAutofit/>
        </a:bodyPr>
        <a:lstStyle/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pl-PL" sz="1100" kern="1200" dirty="0"/>
            <a:t>terapia rodzinna lub psychologiczna, lub psychospołeczna dla rodzin lub osób, </a:t>
          </a:r>
          <a:endParaRPr lang="pl-PL" sz="1100" b="1" kern="1200" dirty="0"/>
        </a:p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pl-PL" sz="1100" kern="1200" dirty="0"/>
            <a:t>program przeciwdziałania przemocy w rodzinie, </a:t>
          </a:r>
        </a:p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pl-PL" sz="1100" kern="1200" dirty="0"/>
            <a:t>psychoterapia/ terapia w zakładzie osób uzależnionych </a:t>
          </a:r>
        </a:p>
      </dsp:txBody>
      <dsp:txXfrm>
        <a:off x="1647310" y="3871556"/>
        <a:ext cx="1889692" cy="1220079"/>
      </dsp:txXfrm>
    </dsp:sp>
    <dsp:sp modelId="{6EE68F3B-73DE-45AE-8C9B-9ED9829AFF99}">
      <dsp:nvSpPr>
        <dsp:cNvPr id="0" name=""/>
        <dsp:cNvSpPr/>
      </dsp:nvSpPr>
      <dsp:spPr>
        <a:xfrm>
          <a:off x="5701324" y="-52048"/>
          <a:ext cx="2808012" cy="1730723"/>
        </a:xfrm>
        <a:prstGeom prst="roundRect">
          <a:avLst>
            <a:gd name="adj" fmla="val 10000"/>
          </a:avLst>
        </a:prstGeom>
        <a:solidFill>
          <a:schemeClr val="bg1">
            <a:lumMod val="85000"/>
            <a:alpha val="90000"/>
          </a:schemeClr>
        </a:solid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-13333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pl-PL" sz="1200" kern="1200" dirty="0"/>
            <a:t>broker edukacyjny</a:t>
          </a:r>
          <a:endParaRPr lang="pl-PL" sz="1200" b="1" kern="1200" dirty="0"/>
        </a:p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pl-PL" sz="1200" kern="1200" dirty="0"/>
            <a:t>uzupełnienie wykształcenia</a:t>
          </a:r>
        </a:p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pl-PL" sz="1200" kern="1200" dirty="0"/>
            <a:t>studia dla opuszczających            placówki O-W lub inne 	formy pieczy 	zastępczej	</a:t>
          </a:r>
          <a:r>
            <a:rPr lang="pl-PL" sz="1100" kern="1200" dirty="0"/>
            <a:t>		</a:t>
          </a:r>
        </a:p>
      </dsp:txBody>
      <dsp:txXfrm>
        <a:off x="6581746" y="-14030"/>
        <a:ext cx="1889572" cy="1222006"/>
      </dsp:txXfrm>
    </dsp:sp>
    <dsp:sp modelId="{5B58F718-8E88-4E36-97D4-5220241CA2DE}">
      <dsp:nvSpPr>
        <dsp:cNvPr id="0" name=""/>
        <dsp:cNvSpPr/>
      </dsp:nvSpPr>
      <dsp:spPr>
        <a:xfrm>
          <a:off x="1609352" y="-50667"/>
          <a:ext cx="2808012" cy="1727961"/>
        </a:xfrm>
        <a:prstGeom prst="roundRect">
          <a:avLst>
            <a:gd name="adj" fmla="val 10000"/>
          </a:avLst>
        </a:prstGeom>
        <a:solidFill>
          <a:schemeClr val="bg1">
            <a:lumMod val="85000"/>
            <a:alpha val="90000"/>
          </a:schemeClr>
        </a:solid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0" rIns="0" bIns="0" numCol="1" spcCol="1270" anchor="t" anchorCtr="0">
          <a:noAutofit/>
        </a:bodyPr>
        <a:lstStyle/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pl-PL" sz="1100" kern="1200" dirty="0"/>
            <a:t>trening kompetencji/ umiejętności społecznych </a:t>
          </a:r>
          <a:endParaRPr lang="pl-PL" sz="1100" b="1" kern="1200" dirty="0"/>
        </a:p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pl-PL" sz="1100" kern="1200" dirty="0"/>
            <a:t>poradnictwo specjalistyczne </a:t>
          </a:r>
        </a:p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pl-PL" sz="1100" kern="1200" dirty="0"/>
            <a:t>zatrudnienie asystenta rodziny i koordynatora rodzinnej pieczy zastępczej</a:t>
          </a:r>
        </a:p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pl-PL" sz="1100" kern="1200" dirty="0"/>
            <a:t>grupy i kluby samopomocowe</a:t>
          </a:r>
        </a:p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pl-PL" sz="1100" kern="1200" dirty="0"/>
            <a:t>organizacja wolontariatu</a:t>
          </a:r>
        </a:p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pl-PL" sz="1100" kern="1200" dirty="0"/>
            <a:t>animacja lokalna</a:t>
          </a:r>
        </a:p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pl-PL" sz="1100" b="1" kern="1200" dirty="0"/>
            <a:t>PRACA SOCJALNA</a:t>
          </a:r>
        </a:p>
      </dsp:txBody>
      <dsp:txXfrm>
        <a:off x="1647310" y="-12709"/>
        <a:ext cx="1889692" cy="1220055"/>
      </dsp:txXfrm>
    </dsp:sp>
    <dsp:sp modelId="{527BEDB2-3905-44D3-BC08-BC3757BF8FE4}">
      <dsp:nvSpPr>
        <dsp:cNvPr id="0" name=""/>
        <dsp:cNvSpPr/>
      </dsp:nvSpPr>
      <dsp:spPr>
        <a:xfrm>
          <a:off x="2810283" y="289719"/>
          <a:ext cx="2198292" cy="2198292"/>
        </a:xfrm>
        <a:prstGeom prst="pieWedge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/>
            <a:t>SPOŁECZNE</a:t>
          </a:r>
        </a:p>
      </dsp:txBody>
      <dsp:txXfrm>
        <a:off x="3454148" y="933584"/>
        <a:ext cx="1554427" cy="1554427"/>
      </dsp:txXfrm>
    </dsp:sp>
    <dsp:sp modelId="{54EED060-67B5-4EC7-9D43-5C5B35342E68}">
      <dsp:nvSpPr>
        <dsp:cNvPr id="0" name=""/>
        <dsp:cNvSpPr/>
      </dsp:nvSpPr>
      <dsp:spPr>
        <a:xfrm rot="5400000">
          <a:off x="5110113" y="289719"/>
          <a:ext cx="2198292" cy="2198292"/>
        </a:xfrm>
        <a:prstGeom prst="pieWedge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556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50" b="1" kern="1200" dirty="0">
              <a:solidFill>
                <a:schemeClr val="tx1"/>
              </a:solidFill>
            </a:rPr>
            <a:t>EDUKACYJNE</a:t>
          </a:r>
        </a:p>
      </dsp:txBody>
      <dsp:txXfrm rot="-5400000">
        <a:off x="5110113" y="933584"/>
        <a:ext cx="1554427" cy="1554427"/>
      </dsp:txXfrm>
    </dsp:sp>
    <dsp:sp modelId="{C7E7FB00-6AC9-4943-B363-38169A4DCD62}">
      <dsp:nvSpPr>
        <dsp:cNvPr id="0" name=""/>
        <dsp:cNvSpPr/>
      </dsp:nvSpPr>
      <dsp:spPr>
        <a:xfrm rot="10800000">
          <a:off x="5110113" y="2589549"/>
          <a:ext cx="2198292" cy="2198292"/>
        </a:xfrm>
        <a:prstGeom prst="pieWedge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556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50" b="1" kern="1200" dirty="0"/>
            <a:t>ZAWODOWE</a:t>
          </a:r>
        </a:p>
      </dsp:txBody>
      <dsp:txXfrm rot="10800000">
        <a:off x="5110113" y="2589549"/>
        <a:ext cx="1554427" cy="1554427"/>
      </dsp:txXfrm>
    </dsp:sp>
    <dsp:sp modelId="{258AFBE9-B9A8-40D2-B03E-34F751D2F50C}">
      <dsp:nvSpPr>
        <dsp:cNvPr id="0" name=""/>
        <dsp:cNvSpPr/>
      </dsp:nvSpPr>
      <dsp:spPr>
        <a:xfrm rot="16200000">
          <a:off x="2810283" y="2589549"/>
          <a:ext cx="2198292" cy="2198292"/>
        </a:xfrm>
        <a:prstGeom prst="pieWedge">
          <a:avLst/>
        </a:prstGeom>
        <a:gradFill rotWithShape="0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600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b="1" kern="1200"/>
            <a:t>ZDROWOTNE</a:t>
          </a:r>
          <a:endParaRPr lang="pl-PL" sz="1200" b="1" kern="1200" dirty="0"/>
        </a:p>
      </dsp:txBody>
      <dsp:txXfrm rot="5400000">
        <a:off x="3454148" y="2589549"/>
        <a:ext cx="1554427" cy="1554427"/>
      </dsp:txXfrm>
    </dsp:sp>
    <dsp:sp modelId="{073097B9-1B23-4ADF-AFEC-7C1FFFA72250}">
      <dsp:nvSpPr>
        <dsp:cNvPr id="0" name=""/>
        <dsp:cNvSpPr/>
      </dsp:nvSpPr>
      <dsp:spPr>
        <a:xfrm>
          <a:off x="4679847" y="2081861"/>
          <a:ext cx="758994" cy="659995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C027F9-88D9-4616-AFE1-D252087A2575}">
      <dsp:nvSpPr>
        <dsp:cNvPr id="0" name=""/>
        <dsp:cNvSpPr/>
      </dsp:nvSpPr>
      <dsp:spPr>
        <a:xfrm rot="10800000">
          <a:off x="4679847" y="2335705"/>
          <a:ext cx="758994" cy="659995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ABBBAF-4C50-4D03-9D32-762E4BACCD25}">
      <dsp:nvSpPr>
        <dsp:cNvPr id="0" name=""/>
        <dsp:cNvSpPr/>
      </dsp:nvSpPr>
      <dsp:spPr>
        <a:xfrm>
          <a:off x="0" y="390193"/>
          <a:ext cx="8519746" cy="637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1227" tIns="312420" rIns="661227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500" b="0" kern="1200" dirty="0">
              <a:solidFill>
                <a:schemeClr val="tx1"/>
              </a:solidFill>
            </a:rPr>
            <a:t>zgodnie ze statusem podatnika</a:t>
          </a:r>
        </a:p>
      </dsp:txBody>
      <dsp:txXfrm>
        <a:off x="0" y="390193"/>
        <a:ext cx="8519746" cy="637875"/>
      </dsp:txXfrm>
    </dsp:sp>
    <dsp:sp modelId="{15B0071D-C750-4E42-9BF8-5FB1C84332C0}">
      <dsp:nvSpPr>
        <dsp:cNvPr id="0" name=""/>
        <dsp:cNvSpPr/>
      </dsp:nvSpPr>
      <dsp:spPr>
        <a:xfrm>
          <a:off x="425987" y="168792"/>
          <a:ext cx="5963822" cy="4428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5418" tIns="0" rIns="22541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0" kern="1200" dirty="0">
              <a:solidFill>
                <a:schemeClr val="tx1"/>
              </a:solidFill>
            </a:rPr>
            <a:t>Oświadczenia dotyczące kwalifikowalności podatku VAT </a:t>
          </a:r>
        </a:p>
      </dsp:txBody>
      <dsp:txXfrm>
        <a:off x="447603" y="190408"/>
        <a:ext cx="5920590" cy="399568"/>
      </dsp:txXfrm>
    </dsp:sp>
    <dsp:sp modelId="{E016A23A-8F5C-4886-BC9C-3A28DE24A253}">
      <dsp:nvSpPr>
        <dsp:cNvPr id="0" name=""/>
        <dsp:cNvSpPr/>
      </dsp:nvSpPr>
      <dsp:spPr>
        <a:xfrm>
          <a:off x="0" y="1330468"/>
          <a:ext cx="8519746" cy="637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1227" tIns="312420" rIns="661227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500" b="0" kern="1200">
              <a:solidFill>
                <a:schemeClr val="tx1"/>
              </a:solidFill>
            </a:rPr>
            <a:t>zgodny z poziomem określonym w </a:t>
          </a:r>
          <a:r>
            <a:rPr lang="pl-PL" sz="1500" b="0" i="1" kern="1200">
              <a:solidFill>
                <a:schemeClr val="tx1"/>
              </a:solidFill>
            </a:rPr>
            <a:t>Wytycznych kwalifikowalności …</a:t>
          </a:r>
          <a:endParaRPr lang="pl-PL" sz="1500" b="0" kern="1200">
            <a:solidFill>
              <a:schemeClr val="tx1"/>
            </a:solidFill>
          </a:endParaRPr>
        </a:p>
      </dsp:txBody>
      <dsp:txXfrm>
        <a:off x="0" y="1330468"/>
        <a:ext cx="8519746" cy="637875"/>
      </dsp:txXfrm>
    </dsp:sp>
    <dsp:sp modelId="{D7514B55-D37A-4211-8014-50C2F26AE572}">
      <dsp:nvSpPr>
        <dsp:cNvPr id="0" name=""/>
        <dsp:cNvSpPr/>
      </dsp:nvSpPr>
      <dsp:spPr>
        <a:xfrm>
          <a:off x="425987" y="1109068"/>
          <a:ext cx="5963822" cy="4428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5418" tIns="0" rIns="22541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0" kern="1200" dirty="0">
              <a:solidFill>
                <a:schemeClr val="tx1"/>
              </a:solidFill>
            </a:rPr>
            <a:t>Poziom kosztów pośrednich </a:t>
          </a:r>
        </a:p>
      </dsp:txBody>
      <dsp:txXfrm>
        <a:off x="447603" y="1130684"/>
        <a:ext cx="5920590" cy="399568"/>
      </dsp:txXfrm>
    </dsp:sp>
    <dsp:sp modelId="{C3E477A6-9410-4BD0-8BDA-410D653A81AC}">
      <dsp:nvSpPr>
        <dsp:cNvPr id="0" name=""/>
        <dsp:cNvSpPr/>
      </dsp:nvSpPr>
      <dsp:spPr>
        <a:xfrm>
          <a:off x="0" y="2270743"/>
          <a:ext cx="8519746" cy="637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1227" tIns="312420" rIns="661227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500" b="0" kern="1200" dirty="0">
              <a:solidFill>
                <a:schemeClr val="tx1"/>
              </a:solidFill>
            </a:rPr>
            <a:t>dotyczy w szczególności „zestawów”, kompletów”, itp.</a:t>
          </a:r>
        </a:p>
      </dsp:txBody>
      <dsp:txXfrm>
        <a:off x="0" y="2270743"/>
        <a:ext cx="8519746" cy="637875"/>
      </dsp:txXfrm>
    </dsp:sp>
    <dsp:sp modelId="{795D4E80-F00C-49B1-9EDC-0449C0532357}">
      <dsp:nvSpPr>
        <dsp:cNvPr id="0" name=""/>
        <dsp:cNvSpPr/>
      </dsp:nvSpPr>
      <dsp:spPr>
        <a:xfrm>
          <a:off x="425987" y="2049343"/>
          <a:ext cx="5963822" cy="4428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5418" tIns="0" rIns="22541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0" kern="1200" dirty="0">
              <a:solidFill>
                <a:schemeClr val="tx1"/>
              </a:solidFill>
            </a:rPr>
            <a:t>Uzasadnienia dla pozycji budżetowych</a:t>
          </a:r>
        </a:p>
      </dsp:txBody>
      <dsp:txXfrm>
        <a:off x="447603" y="2070959"/>
        <a:ext cx="5920590" cy="399568"/>
      </dsp:txXfrm>
    </dsp:sp>
    <dsp:sp modelId="{59093FF2-A01E-462E-B85D-121F5D6F7EA8}">
      <dsp:nvSpPr>
        <dsp:cNvPr id="0" name=""/>
        <dsp:cNvSpPr/>
      </dsp:nvSpPr>
      <dsp:spPr>
        <a:xfrm>
          <a:off x="0" y="3211018"/>
          <a:ext cx="8519746" cy="850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1227" tIns="312420" rIns="661227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500" b="0" kern="1200" dirty="0">
              <a:solidFill>
                <a:schemeClr val="tx1"/>
              </a:solidFill>
            </a:rPr>
            <a:t>jednoznaczne wskazywanie sposobu zatrudnienia /zaangażowania </a:t>
          </a:r>
          <a:br>
            <a:rPr lang="pl-PL" sz="1500" b="0" kern="1200" dirty="0">
              <a:solidFill>
                <a:schemeClr val="tx1"/>
              </a:solidFill>
            </a:rPr>
          </a:br>
          <a:r>
            <a:rPr lang="pl-PL" sz="1500" b="0" kern="1200" dirty="0">
              <a:solidFill>
                <a:schemeClr val="tx1"/>
              </a:solidFill>
            </a:rPr>
            <a:t>i sposobu wynagradzania osób / podmiotów za wykonanie określonych działań w projekcie</a:t>
          </a:r>
        </a:p>
      </dsp:txBody>
      <dsp:txXfrm>
        <a:off x="0" y="3211018"/>
        <a:ext cx="8519746" cy="850500"/>
      </dsp:txXfrm>
    </dsp:sp>
    <dsp:sp modelId="{56A9B28B-CE15-41AF-B47A-8066AC51E6D0}">
      <dsp:nvSpPr>
        <dsp:cNvPr id="0" name=""/>
        <dsp:cNvSpPr/>
      </dsp:nvSpPr>
      <dsp:spPr>
        <a:xfrm>
          <a:off x="425987" y="2989618"/>
          <a:ext cx="5963822" cy="4428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5418" tIns="0" rIns="22541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0" kern="1200" dirty="0">
              <a:solidFill>
                <a:schemeClr val="tx1"/>
              </a:solidFill>
            </a:rPr>
            <a:t>Sposób zaangażowania osób do realizacji działań</a:t>
          </a:r>
        </a:p>
      </dsp:txBody>
      <dsp:txXfrm>
        <a:off x="447603" y="3011234"/>
        <a:ext cx="5920590" cy="399568"/>
      </dsp:txXfrm>
    </dsp:sp>
    <dsp:sp modelId="{31573E99-3286-4A6C-92F8-A8CDC60E8BA2}">
      <dsp:nvSpPr>
        <dsp:cNvPr id="0" name=""/>
        <dsp:cNvSpPr/>
      </dsp:nvSpPr>
      <dsp:spPr>
        <a:xfrm>
          <a:off x="0" y="4363918"/>
          <a:ext cx="8519746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448B9A-B866-498E-B876-85784A8CAFBA}">
      <dsp:nvSpPr>
        <dsp:cNvPr id="0" name=""/>
        <dsp:cNvSpPr/>
      </dsp:nvSpPr>
      <dsp:spPr>
        <a:xfrm>
          <a:off x="425987" y="4142518"/>
          <a:ext cx="5963822" cy="4428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5418" tIns="0" rIns="22541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0" kern="1200" dirty="0">
              <a:solidFill>
                <a:schemeClr val="tx1"/>
              </a:solidFill>
            </a:rPr>
            <a:t>Uzasadnienia dla wnoszonego wkładu własnego</a:t>
          </a:r>
        </a:p>
      </dsp:txBody>
      <dsp:txXfrm>
        <a:off x="447603" y="4164134"/>
        <a:ext cx="5920590" cy="3995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21572C-9E97-4108-808B-9716C183E469}">
      <dsp:nvSpPr>
        <dsp:cNvPr id="0" name=""/>
        <dsp:cNvSpPr/>
      </dsp:nvSpPr>
      <dsp:spPr>
        <a:xfrm rot="16200000">
          <a:off x="527" y="1845"/>
          <a:ext cx="4040769" cy="4040769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b="1" kern="1200" dirty="0"/>
            <a:t>wsparcie nowych osób w istniejących WTZ</a:t>
          </a:r>
        </a:p>
      </dsp:txBody>
      <dsp:txXfrm rot="5400000">
        <a:off x="528" y="1012037"/>
        <a:ext cx="3333634" cy="2020385"/>
      </dsp:txXfrm>
    </dsp:sp>
    <dsp:sp modelId="{8EF6CDD4-1064-4821-B207-BF5205CA6EE0}">
      <dsp:nvSpPr>
        <dsp:cNvPr id="0" name=""/>
        <dsp:cNvSpPr/>
      </dsp:nvSpPr>
      <dsp:spPr>
        <a:xfrm rot="5400000">
          <a:off x="4715841" y="1845"/>
          <a:ext cx="4040769" cy="4040769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b="1" kern="1200" dirty="0"/>
            <a:t>wsparcie obecnych uczestników WTZ</a:t>
          </a:r>
        </a:p>
      </dsp:txBody>
      <dsp:txXfrm rot="-5400000">
        <a:off x="5422977" y="1012036"/>
        <a:ext cx="3333634" cy="202038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2F62A3-FBF0-4E3A-9D02-B36F26485B3A}">
      <dsp:nvSpPr>
        <dsp:cNvPr id="0" name=""/>
        <dsp:cNvSpPr/>
      </dsp:nvSpPr>
      <dsp:spPr>
        <a:xfrm>
          <a:off x="42" y="31223"/>
          <a:ext cx="4075646" cy="15840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b="1" kern="1200" dirty="0"/>
            <a:t>USŁUGI AKTYWNEJ INTEGRACJI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b="1" kern="1200" dirty="0"/>
            <a:t> </a:t>
          </a:r>
          <a:r>
            <a:rPr lang="pl-PL" sz="2000" b="0" kern="1200" dirty="0"/>
            <a:t>ukierunkowane na:</a:t>
          </a:r>
        </a:p>
      </dsp:txBody>
      <dsp:txXfrm>
        <a:off x="42" y="31223"/>
        <a:ext cx="4075646" cy="1584000"/>
      </dsp:txXfrm>
    </dsp:sp>
    <dsp:sp modelId="{E870DB15-2124-4EAA-B844-2F51DB747762}">
      <dsp:nvSpPr>
        <dsp:cNvPr id="0" name=""/>
        <dsp:cNvSpPr/>
      </dsp:nvSpPr>
      <dsp:spPr>
        <a:xfrm>
          <a:off x="0" y="1615223"/>
          <a:ext cx="4075646" cy="241559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••"/>
          </a:pPr>
          <a:r>
            <a:rPr lang="pl-PL" sz="1600" kern="1200" dirty="0"/>
            <a:t>Wsparcie nową ofertą obecnych uczestników WTZ z obligatoryjnym przygotowanie do podjęcia zatrudnienia, uzyskanie lub utrzymanie zatrudnienia, w tym: </a:t>
          </a:r>
          <a:endParaRPr lang="pl-PL" sz="1600" b="1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••"/>
          </a:pPr>
          <a:r>
            <a:rPr lang="pl-PL" sz="1600" kern="1200" dirty="0"/>
            <a:t>asystent osoby niepełnosprawnej, trenera pracy, 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••"/>
          </a:pPr>
          <a:r>
            <a:rPr lang="pl-PL" sz="1600" kern="1200" dirty="0"/>
            <a:t>praktyki lub staże dla uczestników.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••"/>
          </a:pPr>
          <a:r>
            <a:rPr lang="pl-PL" sz="1600" kern="1200" dirty="0"/>
            <a:t>Kompleksowe wsparcie nowych uczestników WTZ</a:t>
          </a:r>
        </a:p>
      </dsp:txBody>
      <dsp:txXfrm>
        <a:off x="0" y="1615223"/>
        <a:ext cx="4075646" cy="2415599"/>
      </dsp:txXfrm>
    </dsp:sp>
    <dsp:sp modelId="{F3BA036C-4200-47AA-A7E2-8AADD2A5B8BA}">
      <dsp:nvSpPr>
        <dsp:cNvPr id="0" name=""/>
        <dsp:cNvSpPr/>
      </dsp:nvSpPr>
      <dsp:spPr>
        <a:xfrm>
          <a:off x="4646279" y="31223"/>
          <a:ext cx="4075646" cy="15840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b="1" kern="1200" dirty="0"/>
            <a:t>DZIAŁANIA O CHARAKTERZE ŚRODOWISKOWYM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/>
            <a:t>inicjatywy obejmujące:</a:t>
          </a:r>
          <a:endParaRPr lang="pl-PL" sz="2000" b="1" kern="1200" dirty="0"/>
        </a:p>
      </dsp:txBody>
      <dsp:txXfrm>
        <a:off x="4646279" y="31223"/>
        <a:ext cx="4075646" cy="1584000"/>
      </dsp:txXfrm>
    </dsp:sp>
    <dsp:sp modelId="{AF8994ED-F7CC-4403-9A66-4EE2D2F39538}">
      <dsp:nvSpPr>
        <dsp:cNvPr id="0" name=""/>
        <dsp:cNvSpPr/>
      </dsp:nvSpPr>
      <dsp:spPr>
        <a:xfrm>
          <a:off x="4646279" y="1615223"/>
          <a:ext cx="4075646" cy="241559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600" kern="1200" dirty="0"/>
            <a:t>Organizowanie i inspirowanie udziału mieszkańców w imprezach  i spotkaniach, o charakterze integracyjnym, edukacyjnym (w tym edukacja społeczna i obywatelska) , kulturalnym, sportowym. </a:t>
          </a:r>
          <a:endParaRPr lang="pl-PL" sz="1600" b="1" kern="1200" dirty="0"/>
        </a:p>
      </dsp:txBody>
      <dsp:txXfrm>
        <a:off x="4646279" y="1615223"/>
        <a:ext cx="4075646" cy="241559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B3E4BC-A484-440B-A45A-8E156F958437}">
      <dsp:nvSpPr>
        <dsp:cNvPr id="0" name=""/>
        <dsp:cNvSpPr/>
      </dsp:nvSpPr>
      <dsp:spPr>
        <a:xfrm>
          <a:off x="0" y="446191"/>
          <a:ext cx="8750711" cy="147186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700" kern="1200" dirty="0"/>
            <a:t>Schemat 1 – projekty w ramach polityki terytorialnej – OSI, ORSG - </a:t>
          </a:r>
          <a:r>
            <a:rPr lang="pl-PL" sz="3700" b="1" kern="1200" dirty="0"/>
            <a:t>27 580 800 PLN</a:t>
          </a:r>
          <a:endParaRPr lang="pl-PL" sz="3700" kern="1200" dirty="0"/>
        </a:p>
      </dsp:txBody>
      <dsp:txXfrm>
        <a:off x="71850" y="518041"/>
        <a:ext cx="8607011" cy="1328160"/>
      </dsp:txXfrm>
    </dsp:sp>
    <dsp:sp modelId="{615038E6-784B-4AAC-BBB7-DDC2C2AE6EF6}">
      <dsp:nvSpPr>
        <dsp:cNvPr id="0" name=""/>
        <dsp:cNvSpPr/>
      </dsp:nvSpPr>
      <dsp:spPr>
        <a:xfrm>
          <a:off x="0" y="1988035"/>
          <a:ext cx="8750711" cy="147186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700" kern="1200" dirty="0"/>
            <a:t>Schemat 2 – projekty poza polityką terytorialną - </a:t>
          </a:r>
          <a:r>
            <a:rPr lang="pl-PL" sz="3700" b="1" kern="1200" dirty="0"/>
            <a:t>27 580 800 PLN</a:t>
          </a:r>
          <a:endParaRPr lang="pl-PL" sz="3700" kern="1200" dirty="0"/>
        </a:p>
      </dsp:txBody>
      <dsp:txXfrm>
        <a:off x="71850" y="2059885"/>
        <a:ext cx="8607011" cy="132816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96966D-9867-4E83-9359-3F4206A7DBB6}">
      <dsp:nvSpPr>
        <dsp:cNvPr id="0" name=""/>
        <dsp:cNvSpPr/>
      </dsp:nvSpPr>
      <dsp:spPr>
        <a:xfrm>
          <a:off x="0" y="1480951"/>
          <a:ext cx="8831875" cy="1974601"/>
        </a:xfrm>
        <a:prstGeom prst="notched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BC60FA-0A6B-4E21-AA8B-5109DF31FB66}">
      <dsp:nvSpPr>
        <dsp:cNvPr id="0" name=""/>
        <dsp:cNvSpPr/>
      </dsp:nvSpPr>
      <dsp:spPr>
        <a:xfrm>
          <a:off x="3881" y="0"/>
          <a:ext cx="2561588" cy="1974601"/>
        </a:xfrm>
        <a:prstGeom prst="rect">
          <a:avLst/>
        </a:prstGeom>
        <a:solidFill>
          <a:schemeClr val="bg1">
            <a:lumMod val="85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100" kern="1200" dirty="0"/>
            <a:t>Ogłoszenie konkursu            30.03.2018r.</a:t>
          </a:r>
        </a:p>
      </dsp:txBody>
      <dsp:txXfrm>
        <a:off x="3881" y="0"/>
        <a:ext cx="2561588" cy="1974601"/>
      </dsp:txXfrm>
    </dsp:sp>
    <dsp:sp modelId="{EE18973B-45E4-4462-9E98-2DAA13A48E06}">
      <dsp:nvSpPr>
        <dsp:cNvPr id="0" name=""/>
        <dsp:cNvSpPr/>
      </dsp:nvSpPr>
      <dsp:spPr>
        <a:xfrm>
          <a:off x="1037850" y="2221426"/>
          <a:ext cx="493650" cy="49365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B0CBE9-23E8-43A2-A4BB-5E98E0CBCC6C}">
      <dsp:nvSpPr>
        <dsp:cNvPr id="0" name=""/>
        <dsp:cNvSpPr/>
      </dsp:nvSpPr>
      <dsp:spPr>
        <a:xfrm>
          <a:off x="2725492" y="0"/>
          <a:ext cx="2561588" cy="1974601"/>
        </a:xfrm>
        <a:prstGeom prst="rect">
          <a:avLst/>
        </a:prstGeom>
        <a:solidFill>
          <a:schemeClr val="bg1">
            <a:lumMod val="85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100" kern="1200" dirty="0"/>
            <a:t>Nabór wniosków od  30.04.2018r. do 28.05.2018r.</a:t>
          </a:r>
        </a:p>
      </dsp:txBody>
      <dsp:txXfrm>
        <a:off x="2725492" y="0"/>
        <a:ext cx="2561588" cy="1974601"/>
      </dsp:txXfrm>
    </dsp:sp>
    <dsp:sp modelId="{8F09E07E-96BB-4D0D-94ED-9BBEECB88C56}">
      <dsp:nvSpPr>
        <dsp:cNvPr id="0" name=""/>
        <dsp:cNvSpPr/>
      </dsp:nvSpPr>
      <dsp:spPr>
        <a:xfrm>
          <a:off x="3727518" y="2221426"/>
          <a:ext cx="493650" cy="49365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204BC5-DAF7-41FA-A012-392664893F2F}">
      <dsp:nvSpPr>
        <dsp:cNvPr id="0" name=""/>
        <dsp:cNvSpPr/>
      </dsp:nvSpPr>
      <dsp:spPr>
        <a:xfrm>
          <a:off x="5309085" y="2875000"/>
          <a:ext cx="2561588" cy="1974601"/>
        </a:xfrm>
        <a:prstGeom prst="rect">
          <a:avLst/>
        </a:prstGeom>
        <a:solidFill>
          <a:schemeClr val="bg1">
            <a:lumMod val="85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100" kern="1200" dirty="0"/>
            <a:t>Ocena + Negocjacje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100" kern="1200" dirty="0"/>
            <a:t>Październik/Listopad 2018r.</a:t>
          </a:r>
        </a:p>
      </dsp:txBody>
      <dsp:txXfrm>
        <a:off x="5309085" y="2875000"/>
        <a:ext cx="2561588" cy="1974601"/>
      </dsp:txXfrm>
    </dsp:sp>
    <dsp:sp modelId="{9D761296-4621-4973-94BF-052B2E2BC3B6}">
      <dsp:nvSpPr>
        <dsp:cNvPr id="0" name=""/>
        <dsp:cNvSpPr/>
      </dsp:nvSpPr>
      <dsp:spPr>
        <a:xfrm>
          <a:off x="6417186" y="2221426"/>
          <a:ext cx="493650" cy="49365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31996F-C275-44D7-916F-3DEE7DFBBC7C}">
      <dsp:nvSpPr>
        <dsp:cNvPr id="0" name=""/>
        <dsp:cNvSpPr/>
      </dsp:nvSpPr>
      <dsp:spPr>
        <a:xfrm>
          <a:off x="-5924912" y="-906911"/>
          <a:ext cx="7055169" cy="7055169"/>
        </a:xfrm>
        <a:prstGeom prst="blockArc">
          <a:avLst>
            <a:gd name="adj1" fmla="val 18900000"/>
            <a:gd name="adj2" fmla="val 2700000"/>
            <a:gd name="adj3" fmla="val 306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D4411B-6457-458E-ADD2-EE25AC9D9112}">
      <dsp:nvSpPr>
        <dsp:cNvPr id="0" name=""/>
        <dsp:cNvSpPr/>
      </dsp:nvSpPr>
      <dsp:spPr>
        <a:xfrm>
          <a:off x="727498" y="341410"/>
          <a:ext cx="7652191" cy="141371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2064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/>
            <a:t>A.1.1 Roczny obrót wnioskodawcy i partnera/ów (o ile budżet projektu uwzględnia wydatki partnera) jest równy lub wyższy od rocznych wydatków w projekcie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1100" kern="1200" dirty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kern="1200" dirty="0"/>
            <a:t>Kryterium nie dotyczy projektów, w których wnioskodawcą lub partnerem/</a:t>
          </a:r>
          <a:r>
            <a:rPr lang="pl-PL" sz="1100" kern="1200" dirty="0" err="1"/>
            <a:t>ami</a:t>
          </a:r>
          <a:r>
            <a:rPr lang="pl-PL" sz="1100" kern="1200" dirty="0"/>
            <a:t> jest jednostka sektora finansów publicznych, o ile budżet projektu uwzględnia wydatki tej jednostki.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kern="1200" dirty="0"/>
            <a:t>Kryterium weryfikowane w oparciu o wniosek o dofinansowanie projektu</a:t>
          </a:r>
        </a:p>
      </dsp:txBody>
      <dsp:txXfrm>
        <a:off x="727498" y="341410"/>
        <a:ext cx="7652191" cy="1413716"/>
      </dsp:txXfrm>
    </dsp:sp>
    <dsp:sp modelId="{D22565B8-C719-47F8-A1E9-66E8496F7A0E}">
      <dsp:nvSpPr>
        <dsp:cNvPr id="0" name=""/>
        <dsp:cNvSpPr/>
      </dsp:nvSpPr>
      <dsp:spPr>
        <a:xfrm>
          <a:off x="72330" y="393100"/>
          <a:ext cx="1310336" cy="131033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6018D748-C623-4665-B260-296E43F1152B}">
      <dsp:nvSpPr>
        <dsp:cNvPr id="0" name=""/>
        <dsp:cNvSpPr/>
      </dsp:nvSpPr>
      <dsp:spPr>
        <a:xfrm>
          <a:off x="1108544" y="2096538"/>
          <a:ext cx="7271145" cy="104826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2064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/>
            <a:t>A.1.2 Wnioskodawca prowadzi biuro projektu na obszarze województwa kujawsko-pomorskiego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kern="1200" dirty="0"/>
            <a:t>Kryterium weryfikowane w oparciu o oświadczenia stanowiące integralną część wniosku o dofinansowanie. </a:t>
          </a:r>
          <a:r>
            <a:rPr lang="pl-PL" sz="1100" b="1" kern="1200" dirty="0"/>
            <a:t>SEKCJA F. Oświadczenia</a:t>
          </a:r>
          <a:endParaRPr lang="pl-PL" sz="1100" kern="1200" dirty="0"/>
        </a:p>
      </dsp:txBody>
      <dsp:txXfrm>
        <a:off x="1108544" y="2096538"/>
        <a:ext cx="7271145" cy="1048269"/>
      </dsp:txXfrm>
    </dsp:sp>
    <dsp:sp modelId="{DC03BD92-1AB0-4E90-88C7-F8F07056C312}">
      <dsp:nvSpPr>
        <dsp:cNvPr id="0" name=""/>
        <dsp:cNvSpPr/>
      </dsp:nvSpPr>
      <dsp:spPr>
        <a:xfrm>
          <a:off x="453376" y="1965504"/>
          <a:ext cx="1310336" cy="131033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B14E064-F8C1-41B9-BC7B-A7C9D57AB465}">
      <dsp:nvSpPr>
        <dsp:cNvPr id="0" name=""/>
        <dsp:cNvSpPr/>
      </dsp:nvSpPr>
      <dsp:spPr>
        <a:xfrm>
          <a:off x="727498" y="3470211"/>
          <a:ext cx="7652191" cy="144573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2064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/>
            <a:t>A.1.3 Rzetelność wnioskodawcy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kern="1200" dirty="0"/>
            <a:t>Ocenie podlega czy w okresie trzech lat poprzedzających datę złożenia wniosku o dofinansowanie projektu instytucja organizująca konkurs nie rozwiązała z własnej inicjatywy, z wnioskodawcą umowy o dofinansowanie projektu realizowanego ze środków unijnych z przyczyn leżących po jego stronie w trybie natychmiastowym/bez wypowiedzenia.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kern="1200" dirty="0"/>
            <a:t>Kryterium weryfikowane w oparciu o wniosek o dofinansowanie projektu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b="1" kern="1200" dirty="0"/>
            <a:t>SEKCJA F. Oświadczenia</a:t>
          </a:r>
          <a:endParaRPr lang="pl-PL" sz="1600" kern="1200" dirty="0"/>
        </a:p>
      </dsp:txBody>
      <dsp:txXfrm>
        <a:off x="727498" y="3470211"/>
        <a:ext cx="7652191" cy="1445730"/>
      </dsp:txXfrm>
    </dsp:sp>
    <dsp:sp modelId="{D15802A9-499F-47DB-8874-413FF4D3FD8F}">
      <dsp:nvSpPr>
        <dsp:cNvPr id="0" name=""/>
        <dsp:cNvSpPr/>
      </dsp:nvSpPr>
      <dsp:spPr>
        <a:xfrm>
          <a:off x="72330" y="3537908"/>
          <a:ext cx="1310336" cy="131033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31996F-C275-44D7-916F-3DEE7DFBBC7C}">
      <dsp:nvSpPr>
        <dsp:cNvPr id="0" name=""/>
        <dsp:cNvSpPr/>
      </dsp:nvSpPr>
      <dsp:spPr>
        <a:xfrm>
          <a:off x="-5926363" y="-906911"/>
          <a:ext cx="7055169" cy="7055169"/>
        </a:xfrm>
        <a:prstGeom prst="blockArc">
          <a:avLst>
            <a:gd name="adj1" fmla="val 18900000"/>
            <a:gd name="adj2" fmla="val 2700000"/>
            <a:gd name="adj3" fmla="val 306"/>
          </a:avLst>
        </a:pr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D4411B-6457-458E-ADD2-EE25AC9D9112}">
      <dsp:nvSpPr>
        <dsp:cNvPr id="0" name=""/>
        <dsp:cNvSpPr/>
      </dsp:nvSpPr>
      <dsp:spPr>
        <a:xfrm>
          <a:off x="590821" y="382719"/>
          <a:ext cx="7787418" cy="84679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0023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/>
            <a:t>A.2.1 Zgodność projektu z właściwymi przepisami prawa unijnego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kern="1200" dirty="0"/>
            <a:t>Kryterium weryfikowane w oparciu o oświadczenia stanowiące integralną część wniosku o dofinansowanie.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b="1" kern="1200" dirty="0"/>
            <a:t>SEKCJA F. Oświadczenia</a:t>
          </a:r>
          <a:endParaRPr lang="pl-PL" sz="1100" kern="1200" dirty="0"/>
        </a:p>
      </dsp:txBody>
      <dsp:txXfrm>
        <a:off x="590821" y="382719"/>
        <a:ext cx="7787418" cy="846798"/>
      </dsp:txXfrm>
    </dsp:sp>
    <dsp:sp modelId="{D22565B8-C719-47F8-A1E9-66E8496F7A0E}">
      <dsp:nvSpPr>
        <dsp:cNvPr id="0" name=""/>
        <dsp:cNvSpPr/>
      </dsp:nvSpPr>
      <dsp:spPr>
        <a:xfrm>
          <a:off x="86865" y="302163"/>
          <a:ext cx="1007910" cy="100791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6018D748-C623-4665-B260-296E43F1152B}">
      <dsp:nvSpPr>
        <dsp:cNvPr id="0" name=""/>
        <dsp:cNvSpPr/>
      </dsp:nvSpPr>
      <dsp:spPr>
        <a:xfrm>
          <a:off x="1053107" y="1517018"/>
          <a:ext cx="7325131" cy="997605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0023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/>
            <a:t>A.2.2 Zgodność projektu z przepisami dotyczącymi pomocy publicznej (lub pomocy de </a:t>
          </a:r>
          <a:r>
            <a:rPr lang="pl-PL" sz="1600" kern="1200" dirty="0" err="1"/>
            <a:t>minimis</a:t>
          </a:r>
          <a:r>
            <a:rPr lang="pl-PL" sz="1600" kern="1200" dirty="0"/>
            <a:t>)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kern="1200" dirty="0"/>
            <a:t>Kryterium weryfikowane w oparciu o oświadczenia stanowiące integralną część wniosku o dofinansowanie.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b="1" kern="1200" dirty="0"/>
            <a:t>SEKCJA F. Oświadczenia</a:t>
          </a:r>
          <a:endParaRPr lang="pl-PL" sz="1100" kern="1200" dirty="0"/>
        </a:p>
      </dsp:txBody>
      <dsp:txXfrm>
        <a:off x="1053107" y="1517018"/>
        <a:ext cx="7325131" cy="997605"/>
      </dsp:txXfrm>
    </dsp:sp>
    <dsp:sp modelId="{DC03BD92-1AB0-4E90-88C7-F8F07056C312}">
      <dsp:nvSpPr>
        <dsp:cNvPr id="0" name=""/>
        <dsp:cNvSpPr/>
      </dsp:nvSpPr>
      <dsp:spPr>
        <a:xfrm>
          <a:off x="549152" y="1511866"/>
          <a:ext cx="1007910" cy="100791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B14E064-F8C1-41B9-BC7B-A7C9D57AB465}">
      <dsp:nvSpPr>
        <dsp:cNvPr id="0" name=""/>
        <dsp:cNvSpPr/>
      </dsp:nvSpPr>
      <dsp:spPr>
        <a:xfrm>
          <a:off x="1053107" y="2822359"/>
          <a:ext cx="7325131" cy="80632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0023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b="0" kern="1200" dirty="0"/>
            <a:t>A.2.3 Zgodność projektu z właściwymi przepisami prawa krajowego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kern="1200" dirty="0"/>
            <a:t>Kryterium weryfikowane w oparciu o oświadczenia stanowiące integralną część wniosku o dofinansowanie.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b="1" kern="1200" dirty="0"/>
            <a:t>SEKCJA F. Oświadczenia - nie podlega negocjacjom</a:t>
          </a:r>
          <a:endParaRPr lang="pl-PL" sz="1100" b="0" kern="1200" dirty="0"/>
        </a:p>
      </dsp:txBody>
      <dsp:txXfrm>
        <a:off x="1053107" y="2822359"/>
        <a:ext cx="7325131" cy="806328"/>
      </dsp:txXfrm>
    </dsp:sp>
    <dsp:sp modelId="{D15802A9-499F-47DB-8874-413FF4D3FD8F}">
      <dsp:nvSpPr>
        <dsp:cNvPr id="0" name=""/>
        <dsp:cNvSpPr/>
      </dsp:nvSpPr>
      <dsp:spPr>
        <a:xfrm>
          <a:off x="549152" y="2721568"/>
          <a:ext cx="1007910" cy="100791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B3CD83CD-D086-4DD0-93E7-057F24200A35}">
      <dsp:nvSpPr>
        <dsp:cNvPr id="0" name=""/>
        <dsp:cNvSpPr/>
      </dsp:nvSpPr>
      <dsp:spPr>
        <a:xfrm>
          <a:off x="590821" y="3948006"/>
          <a:ext cx="7787418" cy="97444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0023" tIns="40640" rIns="40640" bIns="4064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/>
            <a:t>A.2.4 Projekt zakłada rozliczanie kosztów bezpośrednich w oparciu o uproszczone metody rozliczania wydatków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100" kern="1200" dirty="0"/>
            <a:t>wartość wkładu publicznego  </a:t>
          </a:r>
          <a:r>
            <a:rPr lang="pl-PL" sz="1100" b="1" kern="1200" dirty="0"/>
            <a:t>nie przekracza wyrażonej w zł równowartości 100 000 Euro = 416 700,00 zł</a:t>
          </a:r>
          <a:r>
            <a:rPr lang="pl-PL" sz="1100" kern="1200" dirty="0"/>
            <a:t>, </a:t>
          </a:r>
          <a:r>
            <a:rPr lang="x-none" sz="1100" kern="1200" dirty="0"/>
            <a:t> </a:t>
          </a:r>
          <a:r>
            <a:rPr lang="pl-PL" sz="1100" b="0" kern="1200" dirty="0"/>
            <a:t>obligatoryjne jest rozliczanie kosztów bezpośrednich w oparciu o </a:t>
          </a:r>
          <a:r>
            <a:rPr lang="pl-PL" sz="1100" b="1" kern="1200" dirty="0"/>
            <a:t>kwoty ryczałtowe - nie podlega negocjacjom</a:t>
          </a:r>
          <a:endParaRPr lang="pl-PL" sz="1100" b="0" kern="1200" dirty="0"/>
        </a:p>
      </dsp:txBody>
      <dsp:txXfrm>
        <a:off x="590821" y="3948006"/>
        <a:ext cx="7787418" cy="974440"/>
      </dsp:txXfrm>
    </dsp:sp>
    <dsp:sp modelId="{BE528225-B8F6-453A-82E4-FF92B922653F}">
      <dsp:nvSpPr>
        <dsp:cNvPr id="0" name=""/>
        <dsp:cNvSpPr/>
      </dsp:nvSpPr>
      <dsp:spPr>
        <a:xfrm>
          <a:off x="86865" y="3931271"/>
          <a:ext cx="1007910" cy="100791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31996F-C275-44D7-916F-3DEE7DFBBC7C}">
      <dsp:nvSpPr>
        <dsp:cNvPr id="0" name=""/>
        <dsp:cNvSpPr/>
      </dsp:nvSpPr>
      <dsp:spPr>
        <a:xfrm>
          <a:off x="-5924912" y="-906911"/>
          <a:ext cx="7055169" cy="7055169"/>
        </a:xfrm>
        <a:prstGeom prst="blockArc">
          <a:avLst>
            <a:gd name="adj1" fmla="val 18900000"/>
            <a:gd name="adj2" fmla="val 2700000"/>
            <a:gd name="adj3" fmla="val 306"/>
          </a:avLst>
        </a:pr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D4411B-6457-458E-ADD2-EE25AC9D9112}">
      <dsp:nvSpPr>
        <dsp:cNvPr id="0" name=""/>
        <dsp:cNvSpPr/>
      </dsp:nvSpPr>
      <dsp:spPr>
        <a:xfrm>
          <a:off x="757571" y="352732"/>
          <a:ext cx="7652191" cy="1320944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2064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/>
            <a:t>A.2.5 </a:t>
          </a:r>
          <a:r>
            <a:rPr lang="pl-PL" sz="1600" b="1" kern="1200" dirty="0"/>
            <a:t>Zgodność projektu z zasadą równości szans i niedyskryminacji, w tym dostępności dla osób z niepełnosprawnościami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kern="1200" dirty="0"/>
            <a:t>Wymaga się wykazania pozytywnego wpływu realizacji projektu na zasadę dostępności dla osób z niepełnosprawnościami w części </a:t>
          </a:r>
          <a:r>
            <a:rPr lang="pl-PL" sz="1100" b="1" kern="1200" dirty="0"/>
            <a:t>D.1.B. wniosku  Zgodność z zasadą równości szans i niedyskryminacji, w tym dostępności dla osób z niepełnosprawnościami </a:t>
          </a:r>
          <a:endParaRPr lang="pl-PL" sz="1100" kern="1200" dirty="0"/>
        </a:p>
      </dsp:txBody>
      <dsp:txXfrm>
        <a:off x="757571" y="352732"/>
        <a:ext cx="7652191" cy="1320944"/>
      </dsp:txXfrm>
    </dsp:sp>
    <dsp:sp modelId="{D22565B8-C719-47F8-A1E9-66E8496F7A0E}">
      <dsp:nvSpPr>
        <dsp:cNvPr id="0" name=""/>
        <dsp:cNvSpPr/>
      </dsp:nvSpPr>
      <dsp:spPr>
        <a:xfrm>
          <a:off x="72330" y="393100"/>
          <a:ext cx="1310336" cy="131033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6018D748-C623-4665-B260-296E43F1152B}">
      <dsp:nvSpPr>
        <dsp:cNvPr id="0" name=""/>
        <dsp:cNvSpPr/>
      </dsp:nvSpPr>
      <dsp:spPr>
        <a:xfrm>
          <a:off x="1108544" y="1972203"/>
          <a:ext cx="7271145" cy="129693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2064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/>
            <a:t>A.2.6 </a:t>
          </a:r>
          <a:r>
            <a:rPr lang="pl-PL" sz="1600" b="1" kern="1200" dirty="0"/>
            <a:t>Zgodność projektu z zasadą równości szans kobiet i mężczyzn w oparciu o standard minimum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kern="1200" dirty="0"/>
            <a:t>Zgodność z zasadą równości szans kobiet i mężczyzn w oparciu o standard minimum – w części </a:t>
          </a:r>
          <a:r>
            <a:rPr lang="pl-PL" sz="1100" b="1" kern="1200" dirty="0"/>
            <a:t>D.1.A. wniosku Zgodność z zasadą równości szans kobiet i mężczyzn (na podstawie standardu minimum)</a:t>
          </a:r>
          <a:endParaRPr lang="pl-PL" sz="1100" kern="1200" dirty="0"/>
        </a:p>
      </dsp:txBody>
      <dsp:txXfrm>
        <a:off x="1108544" y="1972203"/>
        <a:ext cx="7271145" cy="1296939"/>
      </dsp:txXfrm>
    </dsp:sp>
    <dsp:sp modelId="{DC03BD92-1AB0-4E90-88C7-F8F07056C312}">
      <dsp:nvSpPr>
        <dsp:cNvPr id="0" name=""/>
        <dsp:cNvSpPr/>
      </dsp:nvSpPr>
      <dsp:spPr>
        <a:xfrm>
          <a:off x="453376" y="1965504"/>
          <a:ext cx="1310336" cy="131033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B14E064-F8C1-41B9-BC7B-A7C9D57AB465}">
      <dsp:nvSpPr>
        <dsp:cNvPr id="0" name=""/>
        <dsp:cNvSpPr/>
      </dsp:nvSpPr>
      <dsp:spPr>
        <a:xfrm>
          <a:off x="727498" y="3668942"/>
          <a:ext cx="7652191" cy="104826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2064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b="0" kern="1200" dirty="0"/>
            <a:t>A.2.7 </a:t>
          </a:r>
          <a:r>
            <a:rPr lang="pl-PL" sz="1600" b="1" kern="1200" dirty="0"/>
            <a:t>Zgodność projektu z zasadą zrównoważonego rozwoju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b="0" kern="1200" dirty="0"/>
            <a:t>W części </a:t>
          </a:r>
          <a:r>
            <a:rPr lang="pl-PL" sz="1100" b="1" kern="1200" dirty="0"/>
            <a:t>D.1.C. wniosku  Zgodność z zasadą zrównoważonego rozwoju – nie podlega negocjacjom</a:t>
          </a:r>
          <a:endParaRPr lang="pl-PL" sz="1100" b="0" kern="1200" dirty="0"/>
        </a:p>
      </dsp:txBody>
      <dsp:txXfrm>
        <a:off x="727498" y="3668942"/>
        <a:ext cx="7652191" cy="1048269"/>
      </dsp:txXfrm>
    </dsp:sp>
    <dsp:sp modelId="{D15802A9-499F-47DB-8874-413FF4D3FD8F}">
      <dsp:nvSpPr>
        <dsp:cNvPr id="0" name=""/>
        <dsp:cNvSpPr/>
      </dsp:nvSpPr>
      <dsp:spPr>
        <a:xfrm>
          <a:off x="72330" y="3537908"/>
          <a:ext cx="1310336" cy="131033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0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49688" y="1"/>
            <a:ext cx="2946400" cy="49680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2973AD-2367-41E1-97F4-16554D8753F4}" type="datetimeFigureOut">
              <a:rPr lang="pl-PL" smtClean="0"/>
              <a:pPr/>
              <a:t>2018-04-10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8244"/>
            <a:ext cx="2946400" cy="49680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49688" y="9428244"/>
            <a:ext cx="2946400" cy="49680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82C12D-8924-4080-BE68-D9A0AD546549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828300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77" cy="4967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1010" y="0"/>
            <a:ext cx="2945076" cy="4967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1A5DC8-4F50-46D2-9455-2C6F7DD52F74}" type="datetimeFigureOut">
              <a:rPr lang="pl-PL" smtClean="0"/>
              <a:t>2018-04-10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0245" y="4714955"/>
            <a:ext cx="5437186" cy="44673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28323"/>
            <a:ext cx="2945077" cy="4967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1010" y="9428323"/>
            <a:ext cx="2945076" cy="4967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7C3579-3F30-485B-B1EA-9173376D17B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49243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C3579-3F30-485B-B1EA-9173376D17BE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845871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C3579-3F30-485B-B1EA-9173376D17BE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576321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C3579-3F30-485B-B1EA-9173376D17BE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22951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kład niestandardow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" y="-114300"/>
            <a:ext cx="4648200" cy="1155455"/>
          </a:xfrm>
          <a:prstGeom prst="rect">
            <a:avLst/>
          </a:prstGeom>
        </p:spPr>
      </p:pic>
      <p:sp>
        <p:nvSpPr>
          <p:cNvPr id="13" name="Symbol zastępczy tekstu 7"/>
          <p:cNvSpPr>
            <a:spLocks noGrp="1"/>
          </p:cNvSpPr>
          <p:nvPr>
            <p:ph idx="1"/>
          </p:nvPr>
        </p:nvSpPr>
        <p:spPr>
          <a:xfrm>
            <a:off x="628650" y="5756743"/>
            <a:ext cx="7886700" cy="42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4" name="Symbol zastępczy tekstu 7"/>
          <p:cNvSpPr>
            <a:spLocks noGrp="1"/>
          </p:cNvSpPr>
          <p:nvPr>
            <p:ph idx="10" hasCustomPrompt="1"/>
          </p:nvPr>
        </p:nvSpPr>
        <p:spPr>
          <a:xfrm>
            <a:off x="628650" y="4942115"/>
            <a:ext cx="7886700" cy="712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1531175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264258"/>
            <a:ext cx="2949178" cy="112908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264258"/>
            <a:ext cx="4629150" cy="45967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393344"/>
            <a:ext cx="2949178" cy="347564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274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256306"/>
            <a:ext cx="2949178" cy="11370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256306"/>
            <a:ext cx="4629150" cy="460474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393343"/>
            <a:ext cx="2949178" cy="347564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0420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Układ niestandardow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" y="-114300"/>
            <a:ext cx="4648200" cy="1155455"/>
          </a:xfrm>
          <a:prstGeom prst="rect">
            <a:avLst/>
          </a:prstGeom>
        </p:spPr>
      </p:pic>
      <p:sp>
        <p:nvSpPr>
          <p:cNvPr id="7" name="Symbol zastępczy tekstu 7"/>
          <p:cNvSpPr>
            <a:spLocks noGrp="1"/>
          </p:cNvSpPr>
          <p:nvPr>
            <p:ph idx="1"/>
          </p:nvPr>
        </p:nvSpPr>
        <p:spPr>
          <a:xfrm>
            <a:off x="628650" y="5756743"/>
            <a:ext cx="7886700" cy="42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8" name="Symbol zastępczy tekstu 7"/>
          <p:cNvSpPr>
            <a:spLocks noGrp="1"/>
          </p:cNvSpPr>
          <p:nvPr>
            <p:ph idx="10" hasCustomPrompt="1"/>
          </p:nvPr>
        </p:nvSpPr>
        <p:spPr>
          <a:xfrm>
            <a:off x="628650" y="4942115"/>
            <a:ext cx="7886700" cy="712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17677409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kład niestandardow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tekstu 7"/>
          <p:cNvSpPr>
            <a:spLocks noGrp="1"/>
          </p:cNvSpPr>
          <p:nvPr>
            <p:ph idx="1"/>
          </p:nvPr>
        </p:nvSpPr>
        <p:spPr>
          <a:xfrm>
            <a:off x="628650" y="5756743"/>
            <a:ext cx="7886700" cy="42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/>
              <a:t>Kliknij, aby dodać podtytuł</a:t>
            </a:r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1" y="-110752"/>
            <a:ext cx="4648200" cy="1155455"/>
          </a:xfrm>
          <a:prstGeom prst="rect">
            <a:avLst/>
          </a:prstGeom>
        </p:spPr>
      </p:pic>
      <p:sp>
        <p:nvSpPr>
          <p:cNvPr id="6" name="Symbol zastępczy tekstu 7"/>
          <p:cNvSpPr>
            <a:spLocks noGrp="1"/>
          </p:cNvSpPr>
          <p:nvPr>
            <p:ph idx="10" hasCustomPrompt="1"/>
          </p:nvPr>
        </p:nvSpPr>
        <p:spPr>
          <a:xfrm>
            <a:off x="628650" y="4942115"/>
            <a:ext cx="7886700" cy="712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2777537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kład niestandardow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1" y="-110752"/>
            <a:ext cx="4648200" cy="1155455"/>
          </a:xfrm>
          <a:prstGeom prst="rect">
            <a:avLst/>
          </a:prstGeom>
        </p:spPr>
      </p:pic>
      <p:sp>
        <p:nvSpPr>
          <p:cNvPr id="6" name="Symbol zastępczy tekstu 7"/>
          <p:cNvSpPr>
            <a:spLocks noGrp="1"/>
          </p:cNvSpPr>
          <p:nvPr>
            <p:ph idx="1"/>
          </p:nvPr>
        </p:nvSpPr>
        <p:spPr>
          <a:xfrm>
            <a:off x="628650" y="5756743"/>
            <a:ext cx="7886700" cy="42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/>
              <a:t>Kliknij, aby dodać podtytuł</a:t>
            </a:r>
          </a:p>
        </p:txBody>
      </p:sp>
      <p:sp>
        <p:nvSpPr>
          <p:cNvPr id="8" name="Symbol zastępczy tekstu 7"/>
          <p:cNvSpPr>
            <a:spLocks noGrp="1"/>
          </p:cNvSpPr>
          <p:nvPr>
            <p:ph idx="10" hasCustomPrompt="1"/>
          </p:nvPr>
        </p:nvSpPr>
        <p:spPr>
          <a:xfrm>
            <a:off x="628650" y="4942115"/>
            <a:ext cx="7886700" cy="712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27226583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50" y="-115812"/>
            <a:ext cx="4248150" cy="105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940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50" y="-115812"/>
            <a:ext cx="4248150" cy="105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1782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50" y="-115812"/>
            <a:ext cx="4248150" cy="105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8366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041621"/>
            <a:ext cx="7886700" cy="850679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50" y="-115812"/>
            <a:ext cx="4248150" cy="105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0650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104817"/>
            <a:ext cx="7886700" cy="72063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815921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639833"/>
            <a:ext cx="3868340" cy="354983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815921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639833"/>
            <a:ext cx="3887391" cy="354983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10" name="Obraz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50" y="-115812"/>
            <a:ext cx="4248150" cy="105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530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kład niestandardow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" y="-114300"/>
            <a:ext cx="4648200" cy="1155455"/>
          </a:xfrm>
          <a:prstGeom prst="rect">
            <a:avLst/>
          </a:prstGeom>
        </p:spPr>
      </p:pic>
      <p:sp>
        <p:nvSpPr>
          <p:cNvPr id="7" name="Symbol zastępczy tekstu 7"/>
          <p:cNvSpPr>
            <a:spLocks noGrp="1"/>
          </p:cNvSpPr>
          <p:nvPr>
            <p:ph idx="1"/>
          </p:nvPr>
        </p:nvSpPr>
        <p:spPr>
          <a:xfrm>
            <a:off x="628650" y="5756743"/>
            <a:ext cx="7886700" cy="42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8" name="Symbol zastępczy tekstu 7"/>
          <p:cNvSpPr>
            <a:spLocks noGrp="1"/>
          </p:cNvSpPr>
          <p:nvPr>
            <p:ph idx="10" hasCustomPrompt="1"/>
          </p:nvPr>
        </p:nvSpPr>
        <p:spPr>
          <a:xfrm>
            <a:off x="628650" y="4942115"/>
            <a:ext cx="7886700" cy="712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17677409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6" name="Obraz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50" y="-115812"/>
            <a:ext cx="4248150" cy="105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0187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5" name="Obraz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50" y="-115812"/>
            <a:ext cx="4248150" cy="105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1663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264258"/>
            <a:ext cx="2949178" cy="112908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264258"/>
            <a:ext cx="4629150" cy="45967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393344"/>
            <a:ext cx="2949178" cy="347564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50" y="-115812"/>
            <a:ext cx="4248150" cy="105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7378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256306"/>
            <a:ext cx="2949178" cy="11370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256306"/>
            <a:ext cx="4629150" cy="460474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393343"/>
            <a:ext cx="2949178" cy="347564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50" y="-115812"/>
            <a:ext cx="4248150" cy="105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8781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kład niestandardow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05" y="-114299"/>
            <a:ext cx="4660096" cy="1158412"/>
          </a:xfrm>
          <a:prstGeom prst="rect">
            <a:avLst/>
          </a:prstGeom>
        </p:spPr>
      </p:pic>
      <p:sp>
        <p:nvSpPr>
          <p:cNvPr id="6" name="Symbol zastępczy tekstu 7"/>
          <p:cNvSpPr>
            <a:spLocks noGrp="1"/>
          </p:cNvSpPr>
          <p:nvPr>
            <p:ph idx="1"/>
          </p:nvPr>
        </p:nvSpPr>
        <p:spPr>
          <a:xfrm>
            <a:off x="628650" y="5756743"/>
            <a:ext cx="7886700" cy="42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/>
              <a:t>Kliknij, aby dodać podtytuł</a:t>
            </a:r>
          </a:p>
        </p:txBody>
      </p:sp>
      <p:sp>
        <p:nvSpPr>
          <p:cNvPr id="8" name="Symbol zastępczy tekstu 7"/>
          <p:cNvSpPr>
            <a:spLocks noGrp="1"/>
          </p:cNvSpPr>
          <p:nvPr>
            <p:ph idx="10" hasCustomPrompt="1"/>
          </p:nvPr>
        </p:nvSpPr>
        <p:spPr>
          <a:xfrm>
            <a:off x="628650" y="4942115"/>
            <a:ext cx="7886700" cy="712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4717366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kład niestandardow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05" y="-114299"/>
            <a:ext cx="4660096" cy="1158412"/>
          </a:xfrm>
          <a:prstGeom prst="rect">
            <a:avLst/>
          </a:prstGeom>
        </p:spPr>
      </p:pic>
      <p:sp>
        <p:nvSpPr>
          <p:cNvPr id="6" name="Symbol zastępczy tekstu 7"/>
          <p:cNvSpPr>
            <a:spLocks noGrp="1"/>
          </p:cNvSpPr>
          <p:nvPr>
            <p:ph idx="1"/>
          </p:nvPr>
        </p:nvSpPr>
        <p:spPr>
          <a:xfrm>
            <a:off x="628650" y="5756743"/>
            <a:ext cx="7886700" cy="42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/>
              <a:t>Kliknij, aby dodać podtytuł</a:t>
            </a:r>
          </a:p>
        </p:txBody>
      </p:sp>
      <p:sp>
        <p:nvSpPr>
          <p:cNvPr id="8" name="Symbol zastępczy tekstu 7"/>
          <p:cNvSpPr>
            <a:spLocks noGrp="1"/>
          </p:cNvSpPr>
          <p:nvPr>
            <p:ph idx="10" hasCustomPrompt="1"/>
          </p:nvPr>
        </p:nvSpPr>
        <p:spPr>
          <a:xfrm>
            <a:off x="628650" y="4942115"/>
            <a:ext cx="7886700" cy="712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33534057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4" name="Obraz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50" y="-137212"/>
            <a:ext cx="4248150" cy="105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636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50" y="-137212"/>
            <a:ext cx="4248150" cy="105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0517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50" y="-137212"/>
            <a:ext cx="4248150" cy="105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478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041621"/>
            <a:ext cx="7886700" cy="850679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50" y="-137212"/>
            <a:ext cx="4248150" cy="105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39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0531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104817"/>
            <a:ext cx="7886700" cy="72063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815921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639833"/>
            <a:ext cx="3868340" cy="354983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815921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639833"/>
            <a:ext cx="3887391" cy="354983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10" name="Obraz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50" y="-137212"/>
            <a:ext cx="4248150" cy="105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9727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6" name="Obraz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50" y="-137212"/>
            <a:ext cx="4248150" cy="105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8990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5" name="Obraz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50" y="-137212"/>
            <a:ext cx="4248150" cy="105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57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264258"/>
            <a:ext cx="2949178" cy="112908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264258"/>
            <a:ext cx="4629150" cy="45967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393344"/>
            <a:ext cx="2949178" cy="347564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50" y="-137212"/>
            <a:ext cx="4248150" cy="105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49847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256306"/>
            <a:ext cx="2949178" cy="11370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256306"/>
            <a:ext cx="4629150" cy="460474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393343"/>
            <a:ext cx="2949178" cy="347564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50" y="-137212"/>
            <a:ext cx="4248150" cy="105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4303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kład niestandardow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" y="-114301"/>
            <a:ext cx="4648200" cy="1155454"/>
          </a:xfrm>
          <a:prstGeom prst="rect">
            <a:avLst/>
          </a:prstGeom>
        </p:spPr>
      </p:pic>
      <p:sp>
        <p:nvSpPr>
          <p:cNvPr id="6" name="Symbol zastępczy tekstu 7"/>
          <p:cNvSpPr>
            <a:spLocks noGrp="1"/>
          </p:cNvSpPr>
          <p:nvPr>
            <p:ph idx="1"/>
          </p:nvPr>
        </p:nvSpPr>
        <p:spPr>
          <a:xfrm>
            <a:off x="628650" y="5756743"/>
            <a:ext cx="7886700" cy="42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/>
              <a:t>Kliknij, aby dodać podtytuł</a:t>
            </a:r>
          </a:p>
        </p:txBody>
      </p:sp>
      <p:sp>
        <p:nvSpPr>
          <p:cNvPr id="8" name="Symbol zastępczy tekstu 7"/>
          <p:cNvSpPr>
            <a:spLocks noGrp="1"/>
          </p:cNvSpPr>
          <p:nvPr>
            <p:ph idx="10" hasCustomPrompt="1"/>
          </p:nvPr>
        </p:nvSpPr>
        <p:spPr>
          <a:xfrm>
            <a:off x="628650" y="4942115"/>
            <a:ext cx="7886700" cy="712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33312962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kład niestandardow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" y="-114301"/>
            <a:ext cx="4648200" cy="1155454"/>
          </a:xfrm>
          <a:prstGeom prst="rect">
            <a:avLst/>
          </a:prstGeom>
        </p:spPr>
      </p:pic>
      <p:sp>
        <p:nvSpPr>
          <p:cNvPr id="6" name="Symbol zastępczy tekstu 7"/>
          <p:cNvSpPr>
            <a:spLocks noGrp="1"/>
          </p:cNvSpPr>
          <p:nvPr>
            <p:ph idx="1"/>
          </p:nvPr>
        </p:nvSpPr>
        <p:spPr>
          <a:xfrm>
            <a:off x="628650" y="5756743"/>
            <a:ext cx="7886700" cy="42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/>
              <a:t>Kliknij, aby dodać podtytuł</a:t>
            </a:r>
          </a:p>
        </p:txBody>
      </p:sp>
      <p:sp>
        <p:nvSpPr>
          <p:cNvPr id="8" name="Symbol zastępczy tekstu 7"/>
          <p:cNvSpPr>
            <a:spLocks noGrp="1"/>
          </p:cNvSpPr>
          <p:nvPr>
            <p:ph idx="10" hasCustomPrompt="1"/>
          </p:nvPr>
        </p:nvSpPr>
        <p:spPr>
          <a:xfrm>
            <a:off x="628650" y="4942115"/>
            <a:ext cx="7886700" cy="712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36887806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716" y="-148914"/>
            <a:ext cx="4182291" cy="103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086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716" y="-148914"/>
            <a:ext cx="4182291" cy="103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47601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918" y="-119582"/>
            <a:ext cx="4237781" cy="1053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661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10" name="Obraz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6914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041621"/>
            <a:ext cx="7886700" cy="850679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716" y="-148914"/>
            <a:ext cx="4182291" cy="103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19982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104817"/>
            <a:ext cx="7886700" cy="72063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815921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639833"/>
            <a:ext cx="3868340" cy="354983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815921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639833"/>
            <a:ext cx="3887391" cy="354983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10" name="Obraz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716" y="-148914"/>
            <a:ext cx="4182291" cy="103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93349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6" name="Obraz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716" y="-148914"/>
            <a:ext cx="4182291" cy="103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91830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5" name="Obraz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716" y="-148914"/>
            <a:ext cx="4182291" cy="103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03355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264258"/>
            <a:ext cx="2949178" cy="112908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264258"/>
            <a:ext cx="4629150" cy="45967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393344"/>
            <a:ext cx="2949178" cy="347564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716" y="-148914"/>
            <a:ext cx="4182291" cy="103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05268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256306"/>
            <a:ext cx="2949178" cy="11370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256306"/>
            <a:ext cx="4629150" cy="460474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393343"/>
            <a:ext cx="2949178" cy="347564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716" y="-148914"/>
            <a:ext cx="4182291" cy="103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8542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kład niestandardow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ytułu 1"/>
          <p:cNvSpPr txBox="1">
            <a:spLocks/>
          </p:cNvSpPr>
          <p:nvPr userDrawn="1"/>
        </p:nvSpPr>
        <p:spPr>
          <a:xfrm>
            <a:off x="628650" y="4834393"/>
            <a:ext cx="7886700" cy="922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l-PL" dirty="0">
                <a:solidFill>
                  <a:schemeClr val="bg1"/>
                </a:solidFill>
              </a:rPr>
              <a:t>Kliknij, aby dodać tytuł prezentacji</a:t>
            </a:r>
          </a:p>
        </p:txBody>
      </p:sp>
      <p:sp>
        <p:nvSpPr>
          <p:cNvPr id="5" name="Symbol zastępczy tekstu 7"/>
          <p:cNvSpPr>
            <a:spLocks noGrp="1"/>
          </p:cNvSpPr>
          <p:nvPr>
            <p:ph idx="1"/>
          </p:nvPr>
        </p:nvSpPr>
        <p:spPr>
          <a:xfrm>
            <a:off x="628650" y="5756743"/>
            <a:ext cx="7886700" cy="42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/>
              <a:t>Kliknij, aby dodać podtytuł</a:t>
            </a:r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" y="-114301"/>
            <a:ext cx="4648200" cy="115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79345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kład niestandardow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ytułu 1"/>
          <p:cNvSpPr txBox="1">
            <a:spLocks/>
          </p:cNvSpPr>
          <p:nvPr userDrawn="1"/>
        </p:nvSpPr>
        <p:spPr>
          <a:xfrm>
            <a:off x="628650" y="4834393"/>
            <a:ext cx="7886700" cy="922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l-PL" dirty="0">
                <a:solidFill>
                  <a:schemeClr val="bg1"/>
                </a:solidFill>
              </a:rPr>
              <a:t>Kliknij, aby dodać tytuł prezentacji</a:t>
            </a:r>
          </a:p>
        </p:txBody>
      </p:sp>
      <p:sp>
        <p:nvSpPr>
          <p:cNvPr id="5" name="Symbol zastępczy tekstu 7"/>
          <p:cNvSpPr>
            <a:spLocks noGrp="1"/>
          </p:cNvSpPr>
          <p:nvPr>
            <p:ph idx="1"/>
          </p:nvPr>
        </p:nvSpPr>
        <p:spPr>
          <a:xfrm>
            <a:off x="628650" y="5756743"/>
            <a:ext cx="7886700" cy="42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/>
              <a:t>Kliknij, aby dodać podtytuł</a:t>
            </a:r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" y="-114301"/>
            <a:ext cx="4648200" cy="115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7674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4" name="Obraz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-139180"/>
            <a:ext cx="4299858" cy="1068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0410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-139180"/>
            <a:ext cx="4299858" cy="1068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56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10" name="Obraz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3074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-139180"/>
            <a:ext cx="4299858" cy="1068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80664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041621"/>
            <a:ext cx="7886700" cy="850679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-139180"/>
            <a:ext cx="4299858" cy="1068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14776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104817"/>
            <a:ext cx="7886700" cy="72063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815921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639833"/>
            <a:ext cx="3868340" cy="354983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815921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639833"/>
            <a:ext cx="3887391" cy="354983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10" name="Obraz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-139180"/>
            <a:ext cx="4299858" cy="1068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10706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6" name="Obraz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-139180"/>
            <a:ext cx="4299858" cy="1068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07074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5" name="Obraz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-139180"/>
            <a:ext cx="4299858" cy="1068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9311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264258"/>
            <a:ext cx="2949178" cy="112908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264258"/>
            <a:ext cx="4629150" cy="45967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393344"/>
            <a:ext cx="2949178" cy="347564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-139180"/>
            <a:ext cx="4299858" cy="1068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17039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256306"/>
            <a:ext cx="2949178" cy="11370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256306"/>
            <a:ext cx="4629150" cy="460474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393343"/>
            <a:ext cx="2949178" cy="347564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-139180"/>
            <a:ext cx="4299858" cy="1068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437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kład niestandardow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" y="-114300"/>
            <a:ext cx="4648200" cy="1155455"/>
          </a:xfrm>
          <a:prstGeom prst="rect">
            <a:avLst/>
          </a:prstGeom>
        </p:spPr>
      </p:pic>
      <p:sp>
        <p:nvSpPr>
          <p:cNvPr id="7" name="Symbol zastępczy tekstu 7"/>
          <p:cNvSpPr>
            <a:spLocks noGrp="1"/>
          </p:cNvSpPr>
          <p:nvPr>
            <p:ph idx="1"/>
          </p:nvPr>
        </p:nvSpPr>
        <p:spPr>
          <a:xfrm>
            <a:off x="628650" y="5756743"/>
            <a:ext cx="7886700" cy="42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/>
              <a:t>Kliknij, aby dodać podtytuł</a:t>
            </a:r>
          </a:p>
        </p:txBody>
      </p:sp>
      <p:sp>
        <p:nvSpPr>
          <p:cNvPr id="8" name="Symbol zastępczy tekstu 7"/>
          <p:cNvSpPr>
            <a:spLocks noGrp="1"/>
          </p:cNvSpPr>
          <p:nvPr>
            <p:ph idx="10" hasCustomPrompt="1"/>
          </p:nvPr>
        </p:nvSpPr>
        <p:spPr>
          <a:xfrm>
            <a:off x="628650" y="4942115"/>
            <a:ext cx="7886700" cy="712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277243505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kład niestandardow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" y="-114300"/>
            <a:ext cx="4648200" cy="1155455"/>
          </a:xfrm>
          <a:prstGeom prst="rect">
            <a:avLst/>
          </a:prstGeom>
        </p:spPr>
      </p:pic>
      <p:sp>
        <p:nvSpPr>
          <p:cNvPr id="7" name="Symbol zastępczy tekstu 7"/>
          <p:cNvSpPr>
            <a:spLocks noGrp="1"/>
          </p:cNvSpPr>
          <p:nvPr>
            <p:ph idx="1"/>
          </p:nvPr>
        </p:nvSpPr>
        <p:spPr>
          <a:xfrm>
            <a:off x="628650" y="5756743"/>
            <a:ext cx="7886700" cy="42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/>
              <a:t>Kliknij, aby dodać podtytuł</a:t>
            </a:r>
          </a:p>
        </p:txBody>
      </p:sp>
      <p:sp>
        <p:nvSpPr>
          <p:cNvPr id="8" name="Symbol zastępczy tekstu 7"/>
          <p:cNvSpPr>
            <a:spLocks noGrp="1"/>
          </p:cNvSpPr>
          <p:nvPr>
            <p:ph idx="10" hasCustomPrompt="1"/>
          </p:nvPr>
        </p:nvSpPr>
        <p:spPr>
          <a:xfrm>
            <a:off x="628650" y="4942115"/>
            <a:ext cx="7886700" cy="712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264318136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138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041621"/>
            <a:ext cx="7886700" cy="850679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11" name="Obraz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3315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9615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31004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041621"/>
            <a:ext cx="7886700" cy="850679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40094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104817"/>
            <a:ext cx="7886700" cy="72063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815921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639833"/>
            <a:ext cx="3868340" cy="354983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815921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639833"/>
            <a:ext cx="3887391" cy="354983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11" name="Obraz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13960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0677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6" name="Obraz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99494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264258"/>
            <a:ext cx="2949178" cy="112908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264258"/>
            <a:ext cx="4629150" cy="45967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393344"/>
            <a:ext cx="2949178" cy="347564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39613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256306"/>
            <a:ext cx="2949178" cy="11370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256306"/>
            <a:ext cx="4629150" cy="460474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393343"/>
            <a:ext cx="2949178" cy="347564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42784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kład niestandardow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ytułu 1"/>
          <p:cNvSpPr txBox="1">
            <a:spLocks/>
          </p:cNvSpPr>
          <p:nvPr userDrawn="1"/>
        </p:nvSpPr>
        <p:spPr>
          <a:xfrm>
            <a:off x="628650" y="4834393"/>
            <a:ext cx="7886700" cy="922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l-PL" dirty="0">
                <a:solidFill>
                  <a:schemeClr val="bg1"/>
                </a:solidFill>
              </a:rPr>
              <a:t>Kliknij, aby dodać tytuł prezentacji</a:t>
            </a:r>
          </a:p>
        </p:txBody>
      </p:sp>
      <p:sp>
        <p:nvSpPr>
          <p:cNvPr id="5" name="Symbol zastępczy tekstu 7"/>
          <p:cNvSpPr>
            <a:spLocks noGrp="1"/>
          </p:cNvSpPr>
          <p:nvPr>
            <p:ph idx="1"/>
          </p:nvPr>
        </p:nvSpPr>
        <p:spPr>
          <a:xfrm>
            <a:off x="628650" y="5756743"/>
            <a:ext cx="7886700" cy="42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/>
              <a:t>Kliknij, aby dodać podtytuł</a:t>
            </a:r>
          </a:p>
        </p:txBody>
      </p:sp>
      <p:pic>
        <p:nvPicPr>
          <p:cNvPr id="6" name="Obraz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" y="-114300"/>
            <a:ext cx="4648200" cy="115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91979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kład niestandardow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ytułu 1"/>
          <p:cNvSpPr txBox="1">
            <a:spLocks/>
          </p:cNvSpPr>
          <p:nvPr userDrawn="1"/>
        </p:nvSpPr>
        <p:spPr>
          <a:xfrm>
            <a:off x="628650" y="4834393"/>
            <a:ext cx="7886700" cy="922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l-PL" dirty="0">
                <a:solidFill>
                  <a:schemeClr val="bg1"/>
                </a:solidFill>
              </a:rPr>
              <a:t>Kliknij, aby dodać tytuł prezentacji</a:t>
            </a:r>
          </a:p>
        </p:txBody>
      </p:sp>
      <p:sp>
        <p:nvSpPr>
          <p:cNvPr id="5" name="Symbol zastępczy tekstu 7"/>
          <p:cNvSpPr>
            <a:spLocks noGrp="1"/>
          </p:cNvSpPr>
          <p:nvPr>
            <p:ph idx="1"/>
          </p:nvPr>
        </p:nvSpPr>
        <p:spPr>
          <a:xfrm>
            <a:off x="628650" y="5756743"/>
            <a:ext cx="7886700" cy="42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/>
              <a:t>Kliknij, aby dodać podtytuł</a:t>
            </a:r>
          </a:p>
        </p:txBody>
      </p:sp>
      <p:pic>
        <p:nvPicPr>
          <p:cNvPr id="6" name="Obraz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" y="-114300"/>
            <a:ext cx="4648200" cy="115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902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104817"/>
            <a:ext cx="7886700" cy="72063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815921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639833"/>
            <a:ext cx="3868340" cy="354983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815921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639833"/>
            <a:ext cx="3887391" cy="354983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13" name="Obraz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28972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03204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54913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97946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041621"/>
            <a:ext cx="7886700" cy="850679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73748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104817"/>
            <a:ext cx="7886700" cy="72063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815921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639833"/>
            <a:ext cx="3868340" cy="354983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815921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639833"/>
            <a:ext cx="3887391" cy="354983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10" name="Obraz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28096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6" name="Obraz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4215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5" name="Obraz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35054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264258"/>
            <a:ext cx="2949178" cy="112908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264258"/>
            <a:ext cx="4629150" cy="45967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393344"/>
            <a:ext cx="2949178" cy="347564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9001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256306"/>
            <a:ext cx="2949178" cy="11370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256306"/>
            <a:ext cx="4629150" cy="460474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393343"/>
            <a:ext cx="2949178" cy="347564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62654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kład niestandardow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ytułu 1"/>
          <p:cNvSpPr txBox="1">
            <a:spLocks/>
          </p:cNvSpPr>
          <p:nvPr userDrawn="1"/>
        </p:nvSpPr>
        <p:spPr>
          <a:xfrm>
            <a:off x="628650" y="4834393"/>
            <a:ext cx="7886700" cy="922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l-PL" dirty="0">
                <a:solidFill>
                  <a:schemeClr val="bg1"/>
                </a:solidFill>
              </a:rPr>
              <a:t>Kliknij, aby dodać tytuł prezentacji</a:t>
            </a:r>
          </a:p>
        </p:txBody>
      </p:sp>
      <p:sp>
        <p:nvSpPr>
          <p:cNvPr id="5" name="Symbol zastępczy tekstu 7"/>
          <p:cNvSpPr>
            <a:spLocks noGrp="1"/>
          </p:cNvSpPr>
          <p:nvPr>
            <p:ph idx="1"/>
          </p:nvPr>
        </p:nvSpPr>
        <p:spPr>
          <a:xfrm>
            <a:off x="628650" y="5756743"/>
            <a:ext cx="7886700" cy="42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/>
              <a:t>Kliknij, aby dodać podtytuł</a:t>
            </a:r>
          </a:p>
        </p:txBody>
      </p:sp>
      <p:pic>
        <p:nvPicPr>
          <p:cNvPr id="6" name="Obraz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" y="-114300"/>
            <a:ext cx="4648200" cy="115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808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4760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kład niestandardow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ytułu 1"/>
          <p:cNvSpPr txBox="1">
            <a:spLocks/>
          </p:cNvSpPr>
          <p:nvPr userDrawn="1"/>
        </p:nvSpPr>
        <p:spPr>
          <a:xfrm>
            <a:off x="628650" y="4834393"/>
            <a:ext cx="7886700" cy="922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l-PL" dirty="0">
                <a:solidFill>
                  <a:schemeClr val="bg1"/>
                </a:solidFill>
              </a:rPr>
              <a:t>Kliknij, aby dodać tytuł prezentacji</a:t>
            </a:r>
          </a:p>
        </p:txBody>
      </p:sp>
      <p:sp>
        <p:nvSpPr>
          <p:cNvPr id="5" name="Symbol zastępczy tekstu 7"/>
          <p:cNvSpPr>
            <a:spLocks noGrp="1"/>
          </p:cNvSpPr>
          <p:nvPr>
            <p:ph idx="1"/>
          </p:nvPr>
        </p:nvSpPr>
        <p:spPr>
          <a:xfrm>
            <a:off x="628650" y="5756743"/>
            <a:ext cx="7886700" cy="42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/>
              <a:t>Kliknij, aby dodać podtytuł</a:t>
            </a:r>
          </a:p>
        </p:txBody>
      </p:sp>
      <p:pic>
        <p:nvPicPr>
          <p:cNvPr id="6" name="Obraz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" y="-114300"/>
            <a:ext cx="4648200" cy="115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87731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72312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66112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48557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041621"/>
            <a:ext cx="7886700" cy="850679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79181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104817"/>
            <a:ext cx="7886700" cy="72063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815921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639833"/>
            <a:ext cx="3868340" cy="354983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815921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639833"/>
            <a:ext cx="3887391" cy="354983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11" name="Obraz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50832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09843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6" name="Obraz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56105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264258"/>
            <a:ext cx="2949178" cy="112908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264258"/>
            <a:ext cx="4629150" cy="45967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393344"/>
            <a:ext cx="2949178" cy="347564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34318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256306"/>
            <a:ext cx="2949178" cy="11370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256306"/>
            <a:ext cx="4629150" cy="460474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393343"/>
            <a:ext cx="2949178" cy="347564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897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6" name="Obraz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37" y="-10886"/>
            <a:ext cx="4400864" cy="97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62589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Układ niestandardow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" y="-114300"/>
            <a:ext cx="4648200" cy="1155455"/>
          </a:xfrm>
          <a:prstGeom prst="rect">
            <a:avLst/>
          </a:prstGeom>
        </p:spPr>
      </p:pic>
      <p:sp>
        <p:nvSpPr>
          <p:cNvPr id="7" name="Symbol zastępczy tekstu 7"/>
          <p:cNvSpPr>
            <a:spLocks noGrp="1"/>
          </p:cNvSpPr>
          <p:nvPr>
            <p:ph idx="1"/>
          </p:nvPr>
        </p:nvSpPr>
        <p:spPr>
          <a:xfrm>
            <a:off x="628650" y="5756743"/>
            <a:ext cx="7886700" cy="42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8" name="Symbol zastępczy tekstu 7"/>
          <p:cNvSpPr>
            <a:spLocks noGrp="1"/>
          </p:cNvSpPr>
          <p:nvPr>
            <p:ph idx="10" hasCustomPrompt="1"/>
          </p:nvPr>
        </p:nvSpPr>
        <p:spPr>
          <a:xfrm>
            <a:off x="628650" y="4942115"/>
            <a:ext cx="7886700" cy="712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Kliknij, aby dodać tytuł</a:t>
            </a:r>
          </a:p>
        </p:txBody>
      </p:sp>
    </p:spTree>
    <p:extLst>
      <p:ext uri="{BB962C8B-B14F-4D97-AF65-F5344CB8AC3E}">
        <p14:creationId xmlns:p14="http://schemas.microsoft.com/office/powerpoint/2010/main" val="1767740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16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22.jpe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27.jpe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image" Target="../media/image30.jpe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Relationship Id="rId14" Type="http://schemas.openxmlformats.org/officeDocument/2006/relationships/image" Target="../media/image3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958847"/>
            <a:ext cx="7886700" cy="933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63799"/>
            <a:ext cx="7886700" cy="3713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876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79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958847"/>
            <a:ext cx="7886700" cy="933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63799"/>
            <a:ext cx="7886700" cy="3713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34703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958847"/>
            <a:ext cx="7886700" cy="933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63799"/>
            <a:ext cx="7886700" cy="3713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58813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958847"/>
            <a:ext cx="7886700" cy="933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63799"/>
            <a:ext cx="7886700" cy="3713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121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958847"/>
            <a:ext cx="7886700" cy="933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63799"/>
            <a:ext cx="7886700" cy="3713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13914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958847"/>
            <a:ext cx="7886700" cy="933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63799"/>
            <a:ext cx="7886700" cy="3713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30263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958847"/>
            <a:ext cx="7886700" cy="933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63799"/>
            <a:ext cx="7886700" cy="3713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17019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958847"/>
            <a:ext cx="7886700" cy="933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63799"/>
            <a:ext cx="7886700" cy="3713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37619-8810-4CE4-85C3-5AD50D2A5BB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6939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9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1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1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1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1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1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1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36.pn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71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1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1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niepelnosprawni.pl/ledge/x/1199" TargetMode="External"/><Relationship Id="rId2" Type="http://schemas.openxmlformats.org/officeDocument/2006/relationships/hyperlink" Target="http://bizon.org.pl/zatrudnienie-wspomagane" TargetMode="External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3" Type="http://schemas.openxmlformats.org/officeDocument/2006/relationships/hyperlink" Target="http://niepelnosprawni.pl/ledge/x/1199" TargetMode="External"/><Relationship Id="rId7" Type="http://schemas.openxmlformats.org/officeDocument/2006/relationships/diagramColors" Target="../diagrams/colors18.xml"/><Relationship Id="rId2" Type="http://schemas.openxmlformats.org/officeDocument/2006/relationships/hyperlink" Target="http://bizon.org.pl/zatrudnienie-wspomagane" TargetMode="External"/><Relationship Id="rId1" Type="http://schemas.openxmlformats.org/officeDocument/2006/relationships/slideLayout" Target="../slideLayouts/slideLayout71.xml"/><Relationship Id="rId6" Type="http://schemas.openxmlformats.org/officeDocument/2006/relationships/diagramQuickStyle" Target="../diagrams/quickStyle18.xml"/><Relationship Id="rId5" Type="http://schemas.openxmlformats.org/officeDocument/2006/relationships/diagramLayout" Target="../diagrams/layout18.xml"/><Relationship Id="rId4" Type="http://schemas.openxmlformats.org/officeDocument/2006/relationships/diagramData" Target="../diagrams/data18.xml"/><Relationship Id="rId9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6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6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36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0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36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1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335207" y="1202156"/>
            <a:ext cx="8543321" cy="4766025"/>
          </a:xfrm>
        </p:spPr>
        <p:txBody>
          <a:bodyPr>
            <a:normAutofit fontScale="25000" lnSpcReduction="20000"/>
          </a:bodyPr>
          <a:lstStyle/>
          <a:p>
            <a:endParaRPr lang="pl-PL" sz="2000" b="1" i="1" dirty="0">
              <a:solidFill>
                <a:srgbClr val="003399"/>
              </a:solidFill>
              <a:latin typeface="Cambria" pitchFamily="18" charset="0"/>
            </a:endParaRPr>
          </a:p>
          <a:p>
            <a:endParaRPr lang="pl-PL" sz="1800" b="1" i="1" dirty="0">
              <a:solidFill>
                <a:srgbClr val="003399"/>
              </a:solidFill>
              <a:latin typeface="Cambria" pitchFamily="18" charset="0"/>
            </a:endParaRPr>
          </a:p>
          <a:p>
            <a:endParaRPr lang="pl-PL" sz="1800" b="1" i="1" dirty="0">
              <a:solidFill>
                <a:srgbClr val="003399"/>
              </a:solidFill>
              <a:latin typeface="Cambria" pitchFamily="18" charset="0"/>
            </a:endParaRPr>
          </a:p>
          <a:p>
            <a:endParaRPr lang="pl-PL" sz="2900" b="1" i="1" dirty="0">
              <a:solidFill>
                <a:srgbClr val="003399"/>
              </a:solidFill>
              <a:latin typeface="Cambria" pitchFamily="18" charset="0"/>
            </a:endParaRPr>
          </a:p>
          <a:p>
            <a:endParaRPr lang="pl-PL" sz="2900" b="1" i="1" dirty="0">
              <a:solidFill>
                <a:srgbClr val="003399"/>
              </a:solidFill>
              <a:latin typeface="Cambria" pitchFamily="18" charset="0"/>
            </a:endParaRPr>
          </a:p>
          <a:p>
            <a:pPr algn="ctr"/>
            <a:r>
              <a:rPr lang="pl-PL" sz="12800" b="1" dirty="0">
                <a:solidFill>
                  <a:schemeClr val="accent5">
                    <a:lumMod val="75000"/>
                  </a:schemeClr>
                </a:solidFill>
              </a:rPr>
              <a:t>WSTĘPNE ZAŁOŻENIA </a:t>
            </a:r>
          </a:p>
          <a:p>
            <a:pPr algn="ctr"/>
            <a:r>
              <a:rPr lang="pl-PL" sz="12800" b="1" dirty="0">
                <a:solidFill>
                  <a:schemeClr val="accent5">
                    <a:lumMod val="75000"/>
                  </a:schemeClr>
                </a:solidFill>
              </a:rPr>
              <a:t>KONKURSU 9.2.1</a:t>
            </a:r>
          </a:p>
          <a:p>
            <a:endParaRPr lang="pl-PL" sz="8000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pl-PL" sz="8000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pl-PL" sz="80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pl-PL" sz="8000" b="1" dirty="0" smtClean="0">
                <a:solidFill>
                  <a:schemeClr val="accent5">
                    <a:lumMod val="75000"/>
                  </a:schemeClr>
                </a:solidFill>
              </a:rPr>
              <a:t>… </a:t>
            </a:r>
            <a:r>
              <a:rPr lang="pl-PL" sz="8000" b="1" dirty="0">
                <a:solidFill>
                  <a:schemeClr val="accent5">
                    <a:lumMod val="75000"/>
                  </a:schemeClr>
                </a:solidFill>
              </a:rPr>
              <a:t>możliwości wsparcia w ramach </a:t>
            </a:r>
            <a:r>
              <a:rPr lang="pl-PL" sz="8000" b="1" dirty="0" smtClean="0">
                <a:solidFill>
                  <a:schemeClr val="accent5">
                    <a:lumMod val="75000"/>
                  </a:schemeClr>
                </a:solidFill>
              </a:rPr>
              <a:t>WTZ</a:t>
            </a:r>
          </a:p>
          <a:p>
            <a:endParaRPr lang="pl-PL" sz="8000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pl-PL" sz="80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pl-PL" sz="8000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pl-PL" sz="8000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pl-PL" sz="8000" b="1" dirty="0">
                <a:solidFill>
                  <a:schemeClr val="accent5">
                    <a:lumMod val="75000"/>
                  </a:schemeClr>
                </a:solidFill>
              </a:rPr>
              <a:t>Toruń</a:t>
            </a:r>
            <a:r>
              <a:rPr lang="pl-PL" sz="8000" b="1" i="1" dirty="0">
                <a:solidFill>
                  <a:schemeClr val="accent5">
                    <a:lumMod val="75000"/>
                  </a:schemeClr>
                </a:solidFill>
              </a:rPr>
              <a:t>, 09.04.2018r.</a:t>
            </a:r>
            <a:br>
              <a:rPr lang="pl-PL" sz="8000" b="1" i="1" dirty="0">
                <a:solidFill>
                  <a:schemeClr val="accent5">
                    <a:lumMod val="75000"/>
                  </a:schemeClr>
                </a:solidFill>
              </a:rPr>
            </a:br>
            <a:endParaRPr lang="pl-PL" sz="8000" b="1" i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endParaRPr lang="pl-PL" sz="1500" i="1" dirty="0">
              <a:solidFill>
                <a:srgbClr val="003399"/>
              </a:solidFill>
              <a:latin typeface="Cambria" pitchFamily="18" charset="0"/>
            </a:endParaRPr>
          </a:p>
          <a:p>
            <a:pPr algn="ctr"/>
            <a:endParaRPr lang="pl-PL" sz="1500" i="1" dirty="0">
              <a:solidFill>
                <a:srgbClr val="003399"/>
              </a:solidFill>
              <a:latin typeface="Cambria" pitchFamily="18" charset="0"/>
            </a:endParaRPr>
          </a:p>
          <a:p>
            <a:pPr algn="ctr"/>
            <a:r>
              <a:rPr lang="pl-PL" sz="2500" i="1" dirty="0">
                <a:solidFill>
                  <a:srgbClr val="003399"/>
                </a:solidFill>
                <a:latin typeface="Cambria" pitchFamily="18" charset="0"/>
              </a:rPr>
              <a:t> </a:t>
            </a:r>
            <a:r>
              <a:rPr lang="pl-PL" sz="2500" b="1" i="1" dirty="0">
                <a:solidFill>
                  <a:srgbClr val="003399"/>
                </a:solidFill>
                <a:latin typeface="Cambria" pitchFamily="18" charset="0"/>
              </a:rPr>
              <a:t> 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8650" y="1095270"/>
            <a:ext cx="7886700" cy="401934"/>
          </a:xfrm>
        </p:spPr>
        <p:txBody>
          <a:bodyPr>
            <a:noAutofit/>
          </a:bodyPr>
          <a:lstStyle/>
          <a:p>
            <a:pPr algn="ctr"/>
            <a:r>
              <a:rPr lang="pl-PL" sz="2800" b="1" dirty="0"/>
              <a:t>Kryteria horyzontalne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92" y="44516"/>
            <a:ext cx="4200508" cy="695004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599830976"/>
              </p:ext>
            </p:extLst>
          </p:nvPr>
        </p:nvGraphicFramePr>
        <p:xfrm>
          <a:off x="428367" y="1497205"/>
          <a:ext cx="8452021" cy="5241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87842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8650" y="1095270"/>
            <a:ext cx="7886700" cy="401934"/>
          </a:xfrm>
        </p:spPr>
        <p:txBody>
          <a:bodyPr>
            <a:noAutofit/>
          </a:bodyPr>
          <a:lstStyle/>
          <a:p>
            <a:pPr algn="ctr"/>
            <a:r>
              <a:rPr lang="pl-PL" sz="2800" b="1" dirty="0"/>
              <a:t>Kryteria szczegółowe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92" y="44516"/>
            <a:ext cx="4200508" cy="695004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972434710"/>
              </p:ext>
            </p:extLst>
          </p:nvPr>
        </p:nvGraphicFramePr>
        <p:xfrm>
          <a:off x="428367" y="1497205"/>
          <a:ext cx="8452021" cy="5241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557959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8650" y="1095270"/>
            <a:ext cx="7886700" cy="401934"/>
          </a:xfrm>
        </p:spPr>
        <p:txBody>
          <a:bodyPr>
            <a:noAutofit/>
          </a:bodyPr>
          <a:lstStyle/>
          <a:p>
            <a:pPr algn="ctr"/>
            <a:r>
              <a:rPr lang="pl-PL" sz="2800" b="1" dirty="0"/>
              <a:t>Kryteria szczegółowe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92" y="44516"/>
            <a:ext cx="4200508" cy="695004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949687120"/>
              </p:ext>
            </p:extLst>
          </p:nvPr>
        </p:nvGraphicFramePr>
        <p:xfrm>
          <a:off x="420130" y="881449"/>
          <a:ext cx="8452021" cy="55523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615199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8650" y="1095270"/>
            <a:ext cx="7886700" cy="401934"/>
          </a:xfrm>
        </p:spPr>
        <p:txBody>
          <a:bodyPr>
            <a:noAutofit/>
          </a:bodyPr>
          <a:lstStyle/>
          <a:p>
            <a:pPr algn="ctr"/>
            <a:r>
              <a:rPr lang="pl-PL" sz="2800" b="1" dirty="0"/>
              <a:t>Kryteria szczegółowe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92" y="44516"/>
            <a:ext cx="4200508" cy="695004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189814531"/>
              </p:ext>
            </p:extLst>
          </p:nvPr>
        </p:nvGraphicFramePr>
        <p:xfrm>
          <a:off x="345989" y="1318054"/>
          <a:ext cx="8452021" cy="5459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23752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8650" y="1095270"/>
            <a:ext cx="7886700" cy="401934"/>
          </a:xfrm>
        </p:spPr>
        <p:txBody>
          <a:bodyPr>
            <a:noAutofit/>
          </a:bodyPr>
          <a:lstStyle/>
          <a:p>
            <a:pPr algn="ctr"/>
            <a:r>
              <a:rPr lang="pl-PL" sz="2800" b="1" dirty="0"/>
              <a:t>Kryteria szczegółowe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92" y="44516"/>
            <a:ext cx="4200508" cy="695004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111325186"/>
              </p:ext>
            </p:extLst>
          </p:nvPr>
        </p:nvGraphicFramePr>
        <p:xfrm>
          <a:off x="345989" y="1318054"/>
          <a:ext cx="8452021" cy="5459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125773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8650" y="1095270"/>
            <a:ext cx="7886700" cy="401934"/>
          </a:xfrm>
        </p:spPr>
        <p:txBody>
          <a:bodyPr>
            <a:noAutofit/>
          </a:bodyPr>
          <a:lstStyle/>
          <a:p>
            <a:pPr algn="ctr"/>
            <a:r>
              <a:rPr lang="pl-PL" sz="2800" b="1" dirty="0"/>
              <a:t>Kryteria premiujące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92" y="44516"/>
            <a:ext cx="4200508" cy="695004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686841035"/>
              </p:ext>
            </p:extLst>
          </p:nvPr>
        </p:nvGraphicFramePr>
        <p:xfrm>
          <a:off x="362465" y="1664044"/>
          <a:ext cx="8452021" cy="46708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80515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8650" y="1095270"/>
            <a:ext cx="7886700" cy="401934"/>
          </a:xfrm>
        </p:spPr>
        <p:txBody>
          <a:bodyPr>
            <a:noAutofit/>
          </a:bodyPr>
          <a:lstStyle/>
          <a:p>
            <a:pPr algn="ctr"/>
            <a:r>
              <a:rPr lang="pl-PL" sz="2800" b="1" dirty="0"/>
              <a:t>WSKAŹNIKI</a:t>
            </a:r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9519829"/>
              </p:ext>
            </p:extLst>
          </p:nvPr>
        </p:nvGraphicFramePr>
        <p:xfrm>
          <a:off x="-1390723" y="1095270"/>
          <a:ext cx="11652320" cy="59374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Obraz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43492" y="143200"/>
            <a:ext cx="4200508" cy="695004"/>
          </a:xfrm>
          <a:prstGeom prst="rect">
            <a:avLst/>
          </a:prstGeom>
        </p:spPr>
      </p:pic>
      <p:sp>
        <p:nvSpPr>
          <p:cNvPr id="7" name="Objaśnienie w chmurce 6"/>
          <p:cNvSpPr/>
          <p:nvPr/>
        </p:nvSpPr>
        <p:spPr>
          <a:xfrm>
            <a:off x="6895070" y="1095270"/>
            <a:ext cx="2248929" cy="1713833"/>
          </a:xfrm>
          <a:prstGeom prst="cloudCallout">
            <a:avLst>
              <a:gd name="adj1" fmla="val -113804"/>
              <a:gd name="adj2" fmla="val 117313"/>
            </a:avLst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100" dirty="0"/>
              <a:t>POMIAR: </a:t>
            </a:r>
          </a:p>
          <a:p>
            <a:pPr algn="ctr"/>
            <a:r>
              <a:rPr lang="pl-PL" sz="1100" dirty="0"/>
              <a:t>w momencie przystąpienia uczestnika do pierwszej formy wsparcia</a:t>
            </a:r>
          </a:p>
        </p:txBody>
      </p:sp>
      <p:sp>
        <p:nvSpPr>
          <p:cNvPr id="8" name="Objaśnienie w chmurce 7"/>
          <p:cNvSpPr/>
          <p:nvPr/>
        </p:nvSpPr>
        <p:spPr>
          <a:xfrm>
            <a:off x="0" y="1622374"/>
            <a:ext cx="2248929" cy="1713833"/>
          </a:xfrm>
          <a:prstGeom prst="cloudCallout">
            <a:avLst>
              <a:gd name="adj1" fmla="val 112936"/>
              <a:gd name="adj2" fmla="val 119236"/>
            </a:avLst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100" dirty="0"/>
              <a:t>POMIAR: </a:t>
            </a:r>
          </a:p>
          <a:p>
            <a:pPr algn="ctr"/>
            <a:r>
              <a:rPr lang="pl-PL" sz="1100" dirty="0"/>
              <a:t>w ciągu 4 tygodni od zakończenia udziału uczestnika w projekcie</a:t>
            </a:r>
          </a:p>
        </p:txBody>
      </p:sp>
    </p:spTree>
    <p:extLst>
      <p:ext uri="{BB962C8B-B14F-4D97-AF65-F5344CB8AC3E}">
        <p14:creationId xmlns:p14="http://schemas.microsoft.com/office/powerpoint/2010/main" val="26034841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8650" y="1095270"/>
            <a:ext cx="7886700" cy="401934"/>
          </a:xfrm>
        </p:spPr>
        <p:txBody>
          <a:bodyPr>
            <a:noAutofit/>
          </a:bodyPr>
          <a:lstStyle/>
          <a:p>
            <a:pPr algn="ctr"/>
            <a:r>
              <a:rPr lang="pl-PL" sz="2800" b="1" dirty="0"/>
              <a:t>WSKAŹNIKI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92" y="143200"/>
            <a:ext cx="4200508" cy="695004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57487555"/>
              </p:ext>
            </p:extLst>
          </p:nvPr>
        </p:nvGraphicFramePr>
        <p:xfrm>
          <a:off x="628650" y="1497203"/>
          <a:ext cx="8280457" cy="4648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Objaśnienie w chmurce 5"/>
          <p:cNvSpPr/>
          <p:nvPr/>
        </p:nvSpPr>
        <p:spPr>
          <a:xfrm>
            <a:off x="774357" y="946871"/>
            <a:ext cx="1878226" cy="1475053"/>
          </a:xfrm>
          <a:prstGeom prst="cloudCallout">
            <a:avLst>
              <a:gd name="adj1" fmla="val 62392"/>
              <a:gd name="adj2" fmla="val 126491"/>
            </a:avLst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100" dirty="0"/>
              <a:t>POMIAR: </a:t>
            </a:r>
          </a:p>
          <a:p>
            <a:pPr algn="ctr"/>
            <a:r>
              <a:rPr lang="pl-PL" sz="1100" dirty="0" smtClean="0"/>
              <a:t>Do 3 m-</a:t>
            </a:r>
            <a:r>
              <a:rPr lang="pl-PL" sz="1100" dirty="0" err="1" smtClean="0"/>
              <a:t>cy</a:t>
            </a:r>
            <a:r>
              <a:rPr lang="pl-PL" sz="1100" dirty="0" smtClean="0"/>
              <a:t> od </a:t>
            </a:r>
            <a:r>
              <a:rPr lang="pl-PL" sz="1100" dirty="0"/>
              <a:t>zakończenia udziału uczestnika w projekcie</a:t>
            </a:r>
          </a:p>
        </p:txBody>
      </p:sp>
    </p:spTree>
    <p:extLst>
      <p:ext uri="{BB962C8B-B14F-4D97-AF65-F5344CB8AC3E}">
        <p14:creationId xmlns:p14="http://schemas.microsoft.com/office/powerpoint/2010/main" val="33819804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0194" y="1095270"/>
            <a:ext cx="7886700" cy="401934"/>
          </a:xfrm>
        </p:spPr>
        <p:txBody>
          <a:bodyPr>
            <a:noAutofit/>
          </a:bodyPr>
          <a:lstStyle/>
          <a:p>
            <a:pPr algn="ctr"/>
            <a:r>
              <a:rPr lang="pl-PL" sz="2800" b="1" dirty="0"/>
              <a:t>WSKAŹNIKI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92" y="143200"/>
            <a:ext cx="4200508" cy="695004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062602968"/>
              </p:ext>
            </p:extLst>
          </p:nvPr>
        </p:nvGraphicFramePr>
        <p:xfrm>
          <a:off x="193704" y="1595786"/>
          <a:ext cx="8777302" cy="5114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Objaśnienie w chmurce 5"/>
          <p:cNvSpPr/>
          <p:nvPr/>
        </p:nvSpPr>
        <p:spPr>
          <a:xfrm>
            <a:off x="329514" y="1004536"/>
            <a:ext cx="1878226" cy="1475053"/>
          </a:xfrm>
          <a:prstGeom prst="cloudCallout">
            <a:avLst>
              <a:gd name="adj1" fmla="val 59760"/>
              <a:gd name="adj2" fmla="val 119789"/>
            </a:avLst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100" dirty="0"/>
              <a:t>POMIAR: </a:t>
            </a:r>
          </a:p>
          <a:p>
            <a:pPr algn="ctr"/>
            <a:r>
              <a:rPr lang="pl-PL" sz="1100" dirty="0" smtClean="0"/>
              <a:t>Do 3 m-</a:t>
            </a:r>
            <a:r>
              <a:rPr lang="pl-PL" sz="1100" dirty="0" err="1" smtClean="0"/>
              <a:t>cy</a:t>
            </a:r>
            <a:r>
              <a:rPr lang="pl-PL" sz="1100" dirty="0" smtClean="0"/>
              <a:t> od </a:t>
            </a:r>
            <a:r>
              <a:rPr lang="pl-PL" sz="1100" dirty="0"/>
              <a:t>zakończenia udziału uczestnika w projekcie</a:t>
            </a:r>
          </a:p>
        </p:txBody>
      </p:sp>
    </p:spTree>
    <p:extLst>
      <p:ext uri="{BB962C8B-B14F-4D97-AF65-F5344CB8AC3E}">
        <p14:creationId xmlns:p14="http://schemas.microsoft.com/office/powerpoint/2010/main" val="13715078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551934" y="1125356"/>
            <a:ext cx="8270789" cy="5575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pl-PL" sz="1400" b="1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Projekt dla</a:t>
            </a:r>
            <a:r>
              <a:rPr lang="pl-PL" sz="1400" b="1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400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osób z </a:t>
            </a:r>
            <a:r>
              <a:rPr lang="pl-PL" sz="1400" b="1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niepełnosprawnościami NIE TYLKO UCZESTNIKÓW WTZ</a:t>
            </a:r>
            <a:endParaRPr lang="pl-PL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pl-PL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Przykładowe usługi o charakterze społecznym:</a:t>
            </a:r>
            <a:endParaRPr lang="pl-PL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indywidualny plany reintegracji dla każdego uczestnika </a:t>
            </a: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(dla niektórych osób będą to jedynie działania społeczne, dla części także i zawodowe)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animacja lokalna dla osób zagrożonych ubóstwem lub wykluczeniem społecznym – dla społeczności- </a:t>
            </a:r>
            <a:r>
              <a:rPr lang="pl-PL" sz="11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zatrudnienie animatora</a:t>
            </a: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stworzenie </a:t>
            </a: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grupowego </a:t>
            </a: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planu aktywności (działania, które uczestnicy projektu mogą zrobić dla siebie, dla rozwoju </a:t>
            </a: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swojej społeczności, </a:t>
            </a: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jakie tematy chcieliby poruszać w  ramach zaplanowanych form wsparcia)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stworzenie </a:t>
            </a:r>
            <a:r>
              <a:rPr lang="pl-PL" sz="1100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miejsca </a:t>
            </a:r>
            <a:r>
              <a:rPr lang="pl-PL" sz="11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spotkań 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utworzenie i funkcjonowanie grupy samopomocowej</a:t>
            </a: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w ramach której będą poruszane problemy z niepełnosprawnością, o prawach osób niepełnosprawnych  w tym ulgi przy zatrudnianiu, funkcjonowaniem instytucji i organizacji wspierających osoby niepełnosprawne, grupa wsparcia – cykliczne spotkania np. raz w m-</a:t>
            </a:r>
            <a:r>
              <a:rPr lang="pl-PL" sz="1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</a:t>
            </a: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wymiana doświadczeń, </a:t>
            </a:r>
            <a:r>
              <a:rPr lang="pl-PL" sz="11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zaproszenie specjalistów</a:t>
            </a: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warsztaty wizażu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stworzenie grupy </a:t>
            </a: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wsparcia dla </a:t>
            </a: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osób opiekujących się </a:t>
            </a: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osobami </a:t>
            </a: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niepełnosprawnościami i </a:t>
            </a: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wynagrodzenie osoby </a:t>
            </a:r>
            <a:r>
              <a:rPr lang="pl-PL" sz="1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prowadzacej</a:t>
            </a: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grupy wraz  z zapraszaniem specjalistów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wsparcie psychologiczne, terapie rodzinne, psychoterapie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trening gospodarowania </a:t>
            </a: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budżetem, trening ekonomiczny (w szczególności pod kątem otrzymywania środków z udziału w stażu)</a:t>
            </a:r>
            <a:endParaRPr lang="pl-PL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warsztaty z pierwszej pomocy przedmedycznej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wsparcie </a:t>
            </a: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psychologa, </a:t>
            </a:r>
            <a:r>
              <a:rPr lang="pl-PL" sz="1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coacha</a:t>
            </a:r>
            <a:endParaRPr lang="pl-PL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pl-PL" sz="11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Przykładowe </a:t>
            </a:r>
            <a:r>
              <a:rPr lang="pl-PL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usługi o charakterze zawodowym:</a:t>
            </a:r>
            <a:endParaRPr lang="pl-PL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trener pracy </a:t>
            </a: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 doradca zawodowy – diagnoza potrzeb, predyspozycji, wsparcie motywacyjne przez cały czas trwania projektu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kursy i szkolenia zawodowe dające kwalifikacje lub kompetencje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staż, praktyka – </a:t>
            </a:r>
            <a:r>
              <a:rPr lang="pl-PL" sz="11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zatrudnienie wspomagane </a:t>
            </a:r>
            <a:r>
              <a:rPr lang="pl-PL" sz="11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http://bizon.org.pl/zatrudnienie-wspomagane</a:t>
            </a: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pl-PL" sz="11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pl-PL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215">
              <a:lnSpc>
                <a:spcPct val="107000"/>
              </a:lnSpc>
              <a:spcAft>
                <a:spcPts val="0"/>
              </a:spcAft>
            </a:pPr>
            <a:r>
              <a:rPr lang="pl-PL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Przykładowe wsparcie o charakterze środowiskowym (dla całej społeczności):</a:t>
            </a:r>
            <a:endParaRPr lang="pl-PL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Środowiskowy dzień osób niepełnosprawnych przygotowany przez uczestników </a:t>
            </a: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projektu </a:t>
            </a:r>
            <a:r>
              <a:rPr lang="pl-PL" sz="1100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</a:t>
            </a:r>
            <a:r>
              <a:rPr lang="pl-PL" sz="11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://niepelnosprawni.pl/ledge/x/1199</a:t>
            </a: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wernisaż – fotografii „osoby z niepełnosprawnościami wśród nas</a:t>
            </a: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”, Sport łączy społeczności (dla osób niepełnosprawnych i pełnosprawnych)</a:t>
            </a:r>
            <a:endParaRPr lang="pl-PL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dwudniowy wyjazd integracyjny z elementami treningu komunikacji interpersonalnej, podejmowania ról, autoprezentacji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wizyta studyjna w podmiotach ekonomii społecznej prowadzonych przez osoby z niepełnosprawnościami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Wyjazd o charakterze edukacyjno-kulturalnym (kino, teatr, muzeum)</a:t>
            </a:r>
            <a:endParaRPr lang="pl-P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84BDA266-13DD-49D5-A206-B10D93C19E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492" y="153658"/>
            <a:ext cx="4200508" cy="69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331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685800" y="1009166"/>
            <a:ext cx="7772400" cy="481883"/>
          </a:xfrm>
        </p:spPr>
        <p:txBody>
          <a:bodyPr>
            <a:normAutofit fontScale="90000"/>
          </a:bodyPr>
          <a:lstStyle/>
          <a:p>
            <a:r>
              <a:rPr lang="pl-PL" sz="3200" b="1" dirty="0"/>
              <a:t>Realizacja projektów konkursowych</a:t>
            </a:r>
            <a:endParaRPr lang="pl-PL" sz="3200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subTitle" idx="1"/>
          </p:nvPr>
        </p:nvSpPr>
        <p:spPr>
          <a:xfrm>
            <a:off x="489155" y="1491049"/>
            <a:ext cx="8149213" cy="971007"/>
          </a:xfrm>
          <a:ln>
            <a:noFill/>
          </a:ln>
        </p:spPr>
        <p:txBody>
          <a:bodyPr>
            <a:normAutofit fontScale="55000" lnSpcReduction="20000"/>
          </a:bodyPr>
          <a:lstStyle/>
          <a:p>
            <a:r>
              <a:rPr lang="pl-PL" sz="3400" dirty="0"/>
              <a:t>Cel tematyczny 9</a:t>
            </a:r>
          </a:p>
          <a:p>
            <a:r>
              <a:rPr lang="pl-PL" sz="3400" dirty="0"/>
              <a:t>Poddziałanie 9.2.1 </a:t>
            </a:r>
          </a:p>
          <a:p>
            <a:r>
              <a:rPr lang="pl-PL" sz="3400" dirty="0"/>
              <a:t>Typ działań:</a:t>
            </a:r>
          </a:p>
          <a:p>
            <a:endParaRPr lang="pl-PL" sz="1800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050744326"/>
              </p:ext>
            </p:extLst>
          </p:nvPr>
        </p:nvGraphicFramePr>
        <p:xfrm>
          <a:off x="196644" y="2462056"/>
          <a:ext cx="8750711" cy="38695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Obraz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85433" y="176161"/>
            <a:ext cx="4200508" cy="69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2513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156519" y="960599"/>
            <a:ext cx="8863913" cy="5757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pl-PL" sz="1400" b="1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Projekt dla</a:t>
            </a:r>
            <a:r>
              <a:rPr lang="pl-PL" sz="1400" b="1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400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osób z </a:t>
            </a:r>
            <a:r>
              <a:rPr lang="pl-PL" sz="1400" b="1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niepełnosprawnościami TYLKO UCZESTNIKÓW WTZ</a:t>
            </a: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endParaRPr lang="pl-PL" sz="11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endParaRPr lang="pl-PL" sz="11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endParaRPr lang="pl-PL" sz="11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endParaRPr lang="pl-PL" sz="11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endParaRPr lang="pl-PL" sz="11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endParaRPr lang="pl-PL" sz="11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endParaRPr lang="pl-PL" sz="11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endParaRPr lang="pl-PL" sz="11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endParaRPr lang="pl-PL" sz="11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endParaRPr lang="pl-PL" sz="11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pl-PL" sz="11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Przykładowe działania o charakterze społecznym: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indywidualny plany reintegracji dla każdego uczestnika </a:t>
            </a: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(dla niektórych osób będą to jedynie działania społeczne, dla części także i zawodowe)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utworzenie </a:t>
            </a: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funkcjonowanie grupy samopomocowej, </a:t>
            </a:r>
            <a:endParaRPr lang="pl-PL" sz="11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stworzenie </a:t>
            </a: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grupy wsparcia dla osób opiekujących się osobami z niepełnosprawnościami </a:t>
            </a:r>
            <a:endParaRPr lang="pl-PL" sz="11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wsparcie </a:t>
            </a: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psychologiczne, terapie rodzinne, psychoterapie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trening gospodarowania budżetem, trening ekonomiczny (w szczególności pod kątem otrzymywania środków z udziału w stażu)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warsztaty z pierwszej pomocy przedmedycznej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wsparcie psychologa, </a:t>
            </a:r>
            <a:r>
              <a:rPr lang="pl-PL" sz="1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coacha</a:t>
            </a:r>
            <a:endParaRPr lang="pl-PL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endParaRPr lang="pl-PL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pl-PL" sz="11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Przykładowe działania o charakterze zawodowym:</a:t>
            </a:r>
            <a:endParaRPr lang="pl-PL" sz="11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trener pracy </a:t>
            </a: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 doradca zawodowy – diagnoza potrzeb, predyspozycji, wsparcie motywacyjne przez cały czas trwania projektu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kursy i szkolenia zawodowe dające kwalifikacje lub kompetencje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staż, praktyka – </a:t>
            </a:r>
            <a:r>
              <a:rPr lang="pl-PL" sz="1100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zatrudnienie wspomagane </a:t>
            </a:r>
            <a:r>
              <a:rPr lang="pl-PL" sz="1100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http://bizon.org.pl/zatrudnienie-wspomagane</a:t>
            </a: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pl-PL" sz="11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215">
              <a:lnSpc>
                <a:spcPct val="107000"/>
              </a:lnSpc>
              <a:spcAft>
                <a:spcPts val="0"/>
              </a:spcAft>
            </a:pPr>
            <a:r>
              <a:rPr lang="pl-PL" sz="11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Przykładowe wsparcie o charakterze środowiskowym (dla całej społeczności):</a:t>
            </a:r>
            <a:endParaRPr lang="pl-PL" sz="11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Środowiskowy dzień osób niepełnosprawnych przygotowany przez uczestników projektu </a:t>
            </a:r>
            <a:r>
              <a:rPr lang="pl-PL" sz="1100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http://niepelnosprawni.pl/ledge/x/1199</a:t>
            </a: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, wernisaż – fotografii „osoby z niepełnosprawnościami wśród nas”, Sport łączy społeczności (dla osób niepełnosprawnych i pełnosprawnych)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dwudniowy wyjazd integracyjny z elementami treningu komunikacji interpersonalnej, podejmowania ról, autoprezentacji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wizyta studyjna w podmiotach ekonomii społecznej prowadzonych przez osoby z niepełnosprawnościami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l-PL" sz="1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Wyjazd o charakterze edukacyjno-kulturalnym (kino, teatr, muzeum)</a:t>
            </a:r>
            <a:endParaRPr lang="pl-P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742441572"/>
              </p:ext>
            </p:extLst>
          </p:nvPr>
        </p:nvGraphicFramePr>
        <p:xfrm>
          <a:off x="0" y="1243912"/>
          <a:ext cx="8954529" cy="20182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84BDA266-13DD-49D5-A206-B10D93C19E8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43492" y="153658"/>
            <a:ext cx="4200508" cy="69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0670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xmlns="" id="{F1618F4A-8631-4CCE-94C9-F9D9885644D4}"/>
              </a:ext>
            </a:extLst>
          </p:cNvPr>
          <p:cNvSpPr/>
          <p:nvPr/>
        </p:nvSpPr>
        <p:spPr>
          <a:xfrm>
            <a:off x="1345224" y="2644170"/>
            <a:ext cx="68404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l-PL" sz="4000" b="1" dirty="0">
                <a:solidFill>
                  <a:schemeClr val="accent5">
                    <a:lumMod val="75000"/>
                  </a:schemeClr>
                </a:solidFill>
              </a:rPr>
              <a:t>Kluczowe elementy wniosku</a:t>
            </a:r>
          </a:p>
          <a:p>
            <a:pPr algn="ctr">
              <a:spcAft>
                <a:spcPts val="600"/>
              </a:spcAft>
            </a:pPr>
            <a:r>
              <a:rPr lang="pl-PL" sz="4000" b="1" dirty="0">
                <a:solidFill>
                  <a:schemeClr val="accent5">
                    <a:lumMod val="75000"/>
                  </a:schemeClr>
                </a:solidFill>
              </a:rPr>
              <a:t>… na co zwrócić uwagę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xmlns="" id="{84BDA266-13DD-49D5-A206-B10D93C19E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92" y="153658"/>
            <a:ext cx="4200508" cy="69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4352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xmlns="" id="{84BDA266-13DD-49D5-A206-B10D93C19E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92" y="153658"/>
            <a:ext cx="4200508" cy="695004"/>
          </a:xfrm>
          <a:prstGeom prst="rect">
            <a:avLst/>
          </a:prstGeom>
        </p:spPr>
      </p:pic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xmlns="" id="{A84E671E-3218-4EAB-8395-D01A4BCD01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7100290"/>
              </p:ext>
            </p:extLst>
          </p:nvPr>
        </p:nvGraphicFramePr>
        <p:xfrm>
          <a:off x="307730" y="2072460"/>
          <a:ext cx="8762129" cy="45569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ytuł 1">
            <a:extLst>
              <a:ext uri="{FF2B5EF4-FFF2-40B4-BE49-F238E27FC236}">
                <a16:creationId xmlns:a16="http://schemas.microsoft.com/office/drawing/2014/main" xmlns="" id="{7707E2C1-1FCB-4F28-8136-21D7F960FCB6}"/>
              </a:ext>
            </a:extLst>
          </p:cNvPr>
          <p:cNvSpPr txBox="1">
            <a:spLocks/>
          </p:cNvSpPr>
          <p:nvPr/>
        </p:nvSpPr>
        <p:spPr>
          <a:xfrm>
            <a:off x="518746" y="1197830"/>
            <a:ext cx="8229600" cy="52546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3200" b="1" dirty="0">
                <a:solidFill>
                  <a:schemeClr val="accent5">
                    <a:lumMod val="75000"/>
                  </a:schemeClr>
                </a:solidFill>
              </a:rPr>
              <a:t>CZĘŚĆ MERYTORYCZNA </a:t>
            </a:r>
          </a:p>
        </p:txBody>
      </p:sp>
    </p:spTree>
    <p:extLst>
      <p:ext uri="{BB962C8B-B14F-4D97-AF65-F5344CB8AC3E}">
        <p14:creationId xmlns:p14="http://schemas.microsoft.com/office/powerpoint/2010/main" val="4747872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xmlns="" id="{84BDA266-13DD-49D5-A206-B10D93C19E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92" y="153658"/>
            <a:ext cx="4200508" cy="695004"/>
          </a:xfrm>
          <a:prstGeom prst="rect">
            <a:avLst/>
          </a:prstGeom>
        </p:spPr>
      </p:pic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xmlns="" id="{C4AEF295-2415-442F-B43D-047FEB7337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3192178"/>
              </p:ext>
            </p:extLst>
          </p:nvPr>
        </p:nvGraphicFramePr>
        <p:xfrm>
          <a:off x="290146" y="1793630"/>
          <a:ext cx="8519746" cy="49107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ytuł 1">
            <a:extLst>
              <a:ext uri="{FF2B5EF4-FFF2-40B4-BE49-F238E27FC236}">
                <a16:creationId xmlns:a16="http://schemas.microsoft.com/office/drawing/2014/main" xmlns="" id="{9311CD87-C692-4E5C-99C2-74B6FB417050}"/>
              </a:ext>
            </a:extLst>
          </p:cNvPr>
          <p:cNvSpPr txBox="1">
            <a:spLocks/>
          </p:cNvSpPr>
          <p:nvPr/>
        </p:nvSpPr>
        <p:spPr>
          <a:xfrm>
            <a:off x="518746" y="1197830"/>
            <a:ext cx="8229600" cy="52546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3200" b="1" dirty="0">
                <a:solidFill>
                  <a:schemeClr val="accent5">
                    <a:lumMod val="75000"/>
                  </a:schemeClr>
                </a:solidFill>
              </a:rPr>
              <a:t>BUDŻET PROJEKTU</a:t>
            </a:r>
          </a:p>
        </p:txBody>
      </p:sp>
    </p:spTree>
    <p:extLst>
      <p:ext uri="{BB962C8B-B14F-4D97-AF65-F5344CB8AC3E}">
        <p14:creationId xmlns:p14="http://schemas.microsoft.com/office/powerpoint/2010/main" val="5369926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733107" y="3244334"/>
            <a:ext cx="55501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4400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Dziękujemy </a:t>
            </a:r>
            <a:r>
              <a:rPr lang="pl-PL" sz="4400" i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za uwagę</a:t>
            </a:r>
            <a:endParaRPr lang="pl-PL" sz="4400" dirty="0"/>
          </a:p>
        </p:txBody>
      </p:sp>
      <p:sp>
        <p:nvSpPr>
          <p:cNvPr id="5" name="Prostokąt 4"/>
          <p:cNvSpPr/>
          <p:nvPr/>
        </p:nvSpPr>
        <p:spPr>
          <a:xfrm>
            <a:off x="98376" y="4838997"/>
            <a:ext cx="45395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400" i="1" dirty="0" smtClean="0">
                <a:solidFill>
                  <a:schemeClr val="accent5"/>
                </a:solidFill>
              </a:rPr>
              <a:t>Dagmara Angowska</a:t>
            </a:r>
          </a:p>
          <a:p>
            <a:r>
              <a:rPr lang="pt-BR" sz="1400" i="1" dirty="0" smtClean="0">
                <a:solidFill>
                  <a:schemeClr val="accent5"/>
                </a:solidFill>
              </a:rPr>
              <a:t>tel</a:t>
            </a:r>
            <a:r>
              <a:rPr lang="pt-BR" sz="1400" i="1" dirty="0">
                <a:solidFill>
                  <a:schemeClr val="accent5"/>
                </a:solidFill>
              </a:rPr>
              <a:t>. (56) 62-18-587</a:t>
            </a:r>
          </a:p>
          <a:p>
            <a:r>
              <a:rPr lang="pt-BR" sz="1400" i="1" dirty="0">
                <a:solidFill>
                  <a:schemeClr val="accent5"/>
                </a:solidFill>
              </a:rPr>
              <a:t>e-mail: d.angowska@kujawsko-pomorskie.pl</a:t>
            </a:r>
          </a:p>
          <a:p>
            <a:endParaRPr lang="pl-PL" sz="1400" i="1" dirty="0" smtClean="0">
              <a:solidFill>
                <a:schemeClr val="accent5"/>
              </a:solidFill>
            </a:endParaRPr>
          </a:p>
          <a:p>
            <a:r>
              <a:rPr lang="pl-PL" sz="1400" i="1" dirty="0" smtClean="0">
                <a:solidFill>
                  <a:schemeClr val="accent5"/>
                </a:solidFill>
              </a:rPr>
              <a:t>Biuro </a:t>
            </a:r>
            <a:r>
              <a:rPr lang="pl-PL" sz="1400" i="1" dirty="0">
                <a:solidFill>
                  <a:schemeClr val="accent5"/>
                </a:solidFill>
              </a:rPr>
              <a:t>Programowania RPO 2014-2020 </a:t>
            </a:r>
          </a:p>
          <a:p>
            <a:r>
              <a:rPr lang="pl-PL" sz="1400" i="1" dirty="0">
                <a:solidFill>
                  <a:schemeClr val="accent5"/>
                </a:solidFill>
              </a:rPr>
              <a:t>Wydział Programowania Europejskiego</a:t>
            </a:r>
          </a:p>
          <a:p>
            <a:r>
              <a:rPr lang="pl-PL" sz="1400" i="1" dirty="0">
                <a:solidFill>
                  <a:schemeClr val="accent5"/>
                </a:solidFill>
              </a:rPr>
              <a:t>Departament Rozwoju Regionalnego</a:t>
            </a:r>
          </a:p>
          <a:p>
            <a:r>
              <a:rPr lang="pl-PL" sz="1400" i="1" dirty="0">
                <a:solidFill>
                  <a:schemeClr val="accent5"/>
                </a:solidFill>
              </a:rPr>
              <a:t>Urząd Marszałkowski Województwa Kujawsko-Pomorskiego</a:t>
            </a: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92" y="165303"/>
            <a:ext cx="4200508" cy="695004"/>
          </a:xfrm>
          <a:prstGeom prst="rect">
            <a:avLst/>
          </a:prstGeom>
        </p:spPr>
      </p:pic>
      <p:sp>
        <p:nvSpPr>
          <p:cNvPr id="6" name="Prostokąt 5"/>
          <p:cNvSpPr/>
          <p:nvPr/>
        </p:nvSpPr>
        <p:spPr>
          <a:xfrm>
            <a:off x="4637904" y="4838997"/>
            <a:ext cx="45060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400" i="1" dirty="0" smtClean="0">
                <a:solidFill>
                  <a:schemeClr val="accent5">
                    <a:lumMod val="75000"/>
                  </a:schemeClr>
                </a:solidFill>
              </a:rPr>
              <a:t>Karolina Mucha</a:t>
            </a:r>
          </a:p>
          <a:p>
            <a:r>
              <a:rPr lang="pl-PL" sz="1400" i="1" dirty="0" smtClean="0">
                <a:solidFill>
                  <a:schemeClr val="accent5">
                    <a:lumMod val="75000"/>
                  </a:schemeClr>
                </a:solidFill>
              </a:rPr>
              <a:t>t</a:t>
            </a:r>
            <a:r>
              <a:rPr lang="de-DE" sz="1400" i="1" dirty="0" err="1" smtClean="0">
                <a:solidFill>
                  <a:schemeClr val="accent5">
                    <a:lumMod val="75000"/>
                  </a:schemeClr>
                </a:solidFill>
              </a:rPr>
              <a:t>el</a:t>
            </a:r>
            <a:r>
              <a:rPr lang="de-DE" sz="1400" i="1" dirty="0">
                <a:solidFill>
                  <a:schemeClr val="accent5">
                    <a:lumMod val="75000"/>
                  </a:schemeClr>
                </a:solidFill>
              </a:rPr>
              <a:t>. 56 652 18 63</a:t>
            </a:r>
          </a:p>
          <a:p>
            <a:r>
              <a:rPr lang="de-DE" sz="1400" i="1" dirty="0">
                <a:solidFill>
                  <a:schemeClr val="accent5">
                    <a:lumMod val="75000"/>
                  </a:schemeClr>
                </a:solidFill>
              </a:rPr>
              <a:t>k.mucha@kujawsko-pomorskie.pl</a:t>
            </a:r>
            <a:endParaRPr lang="pl-PL" sz="1400" i="1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pl-PL" sz="1400" i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pl-PL" sz="1400" i="1" dirty="0" smtClean="0">
                <a:solidFill>
                  <a:schemeClr val="accent5">
                    <a:lumMod val="75000"/>
                  </a:schemeClr>
                </a:solidFill>
              </a:rPr>
              <a:t>Biuro </a:t>
            </a:r>
            <a:r>
              <a:rPr lang="pl-PL" sz="1400" i="1" dirty="0">
                <a:solidFill>
                  <a:schemeClr val="accent5">
                    <a:lumMod val="75000"/>
                  </a:schemeClr>
                </a:solidFill>
              </a:rPr>
              <a:t>Oceny Projektów z Zakresu Włączenia </a:t>
            </a:r>
            <a:r>
              <a:rPr lang="pl-PL" sz="1400" i="1" dirty="0" smtClean="0">
                <a:solidFill>
                  <a:schemeClr val="accent5">
                    <a:lumMod val="75000"/>
                  </a:schemeClr>
                </a:solidFill>
              </a:rPr>
              <a:t>Społecznego</a:t>
            </a:r>
          </a:p>
          <a:p>
            <a:endParaRPr lang="pl-PL" sz="1400" i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pl-PL" sz="1400" i="1" dirty="0" smtClean="0">
                <a:solidFill>
                  <a:schemeClr val="accent5">
                    <a:lumMod val="75000"/>
                  </a:schemeClr>
                </a:solidFill>
              </a:rPr>
              <a:t>Departament </a:t>
            </a:r>
            <a:r>
              <a:rPr lang="pl-PL" sz="1400" i="1" dirty="0">
                <a:solidFill>
                  <a:schemeClr val="accent5">
                    <a:lumMod val="75000"/>
                  </a:schemeClr>
                </a:solidFill>
              </a:rPr>
              <a:t>Spraw Społecznych, Wdrażania EFS i Zdrowia</a:t>
            </a:r>
          </a:p>
          <a:p>
            <a:r>
              <a:rPr lang="pl-PL" sz="1400" i="1" dirty="0">
                <a:solidFill>
                  <a:schemeClr val="accent5">
                    <a:lumMod val="75000"/>
                  </a:schemeClr>
                </a:solidFill>
              </a:rPr>
              <a:t>Urząd Marszałkowski Województwa Kujawsko-Pomorskiego</a:t>
            </a:r>
          </a:p>
        </p:txBody>
      </p:sp>
    </p:spTree>
    <p:extLst>
      <p:ext uri="{BB962C8B-B14F-4D97-AF65-F5344CB8AC3E}">
        <p14:creationId xmlns:p14="http://schemas.microsoft.com/office/powerpoint/2010/main" val="3133270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8699" y="1095165"/>
            <a:ext cx="7886700" cy="361953"/>
          </a:xfrm>
        </p:spPr>
        <p:txBody>
          <a:bodyPr>
            <a:noAutofit/>
          </a:bodyPr>
          <a:lstStyle/>
          <a:p>
            <a:pPr algn="ctr"/>
            <a:r>
              <a:rPr lang="pl-PL" sz="2800" b="1" dirty="0"/>
              <a:t>INSTRUMENTY i przykładowe działania</a:t>
            </a:r>
            <a:endParaRPr lang="pl-PL" sz="2800" dirty="0"/>
          </a:p>
        </p:txBody>
      </p:sp>
      <p:sp>
        <p:nvSpPr>
          <p:cNvPr id="5" name="Objaśnienie w chmurce 4"/>
          <p:cNvSpPr/>
          <p:nvPr/>
        </p:nvSpPr>
        <p:spPr>
          <a:xfrm>
            <a:off x="7391400" y="1190625"/>
            <a:ext cx="1752599" cy="1076580"/>
          </a:xfrm>
          <a:prstGeom prst="cloudCallout">
            <a:avLst>
              <a:gd name="adj1" fmla="val -83146"/>
              <a:gd name="adj2" fmla="val -28770"/>
            </a:avLst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100" dirty="0"/>
              <a:t>Zgodnie z Wytycznymi w obszarze włączenia społecznego</a:t>
            </a:r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4572599"/>
              </p:ext>
            </p:extLst>
          </p:nvPr>
        </p:nvGraphicFramePr>
        <p:xfrm>
          <a:off x="-1593291" y="1547657"/>
          <a:ext cx="10118690" cy="50775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Plus 2"/>
          <p:cNvSpPr/>
          <p:nvPr/>
        </p:nvSpPr>
        <p:spPr>
          <a:xfrm>
            <a:off x="6028069" y="3704600"/>
            <a:ext cx="803869" cy="763675"/>
          </a:xfrm>
          <a:prstGeom prst="mathPlus">
            <a:avLst/>
          </a:prstGeom>
          <a:solidFill>
            <a:schemeClr val="tx1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7" name="Grupa 6"/>
          <p:cNvGrpSpPr/>
          <p:nvPr/>
        </p:nvGrpSpPr>
        <p:grpSpPr>
          <a:xfrm>
            <a:off x="7132450" y="2357744"/>
            <a:ext cx="1897250" cy="4052580"/>
            <a:chOff x="6047387" y="0"/>
            <a:chExt cx="2508315" cy="1624819"/>
          </a:xfrm>
        </p:grpSpPr>
        <p:sp>
          <p:nvSpPr>
            <p:cNvPr id="8" name="Prostokąt zaokrąglony 7"/>
            <p:cNvSpPr/>
            <p:nvPr/>
          </p:nvSpPr>
          <p:spPr>
            <a:xfrm>
              <a:off x="6047387" y="0"/>
              <a:ext cx="2508315" cy="162481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9" name="Prostokąt 8"/>
            <p:cNvSpPr/>
            <p:nvPr/>
          </p:nvSpPr>
          <p:spPr>
            <a:xfrm>
              <a:off x="6138924" y="43051"/>
              <a:ext cx="2325240" cy="152830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49530" tIns="49530" rIns="49530" bIns="49530" numCol="1" spcCol="1270" anchor="t" anchorCtr="0">
              <a:noAutofit/>
            </a:bodyPr>
            <a:lstStyle/>
            <a:p>
              <a:pPr marL="0" lvl="1" algn="ctr" defTabSz="55562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l-PL" sz="1250" b="1" dirty="0"/>
                <a:t>Działania o charakterze środowiskowym:</a:t>
              </a:r>
            </a:p>
            <a:p>
              <a:pPr marL="0" lvl="1" defTabSz="555625"/>
              <a:r>
                <a:rPr lang="pl-PL" sz="1100" b="1" dirty="0"/>
                <a:t>*</a:t>
              </a:r>
              <a:r>
                <a:rPr lang="pl-PL" sz="1100" dirty="0"/>
                <a:t>spotkania z grupami docelowymi, przeprowadzanie badań diagnostycznych, przygotowywanie raportów dotyczących potrzeb i zasobów danej społeczności; </a:t>
              </a:r>
            </a:p>
            <a:p>
              <a:r>
                <a:rPr lang="pl-PL" sz="1100" dirty="0"/>
                <a:t>*spotkania, konsultacje, działania edukacyjne i debaty społeczne; </a:t>
              </a:r>
            </a:p>
            <a:p>
              <a:r>
                <a:rPr lang="pl-PL" sz="1100" dirty="0"/>
                <a:t>*spotkania o charakterze integracyjnym, edukacyjnym, kulturalnym, sportowym, ekologicznym czy turystycznym;</a:t>
              </a:r>
            </a:p>
            <a:p>
              <a:r>
                <a:rPr lang="pl-PL" sz="1100" dirty="0"/>
                <a:t>działania wynikające np. z ustawy o wychowaniu w trzeźwości i przeciwdziałaniu alkoholizmowi, o przeciwdziałaniu narkomanii. </a:t>
              </a:r>
            </a:p>
            <a:p>
              <a:r>
                <a:rPr lang="pl-PL" sz="1000" dirty="0"/>
                <a:t> </a:t>
              </a:r>
            </a:p>
            <a:p>
              <a:pPr marL="0" lvl="1" algn="l" defTabSz="55562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pl-PL" sz="1250" b="1" kern="1200" dirty="0"/>
            </a:p>
          </p:txBody>
        </p:sp>
      </p:grpSp>
      <p:pic>
        <p:nvPicPr>
          <p:cNvPr id="10" name="Obraz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9192" y="102850"/>
            <a:ext cx="4200508" cy="69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045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xmlns="" id="{84BDA266-13DD-49D5-A206-B10D93C19E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92" y="153658"/>
            <a:ext cx="4200508" cy="695004"/>
          </a:xfrm>
          <a:prstGeom prst="rect">
            <a:avLst/>
          </a:prstGeom>
        </p:spPr>
      </p:pic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xmlns="" id="{187A6B3B-D5F7-43EE-9965-5223C5137ADC}"/>
              </a:ext>
            </a:extLst>
          </p:cNvPr>
          <p:cNvGraphicFramePr/>
          <p:nvPr>
            <p:extLst/>
          </p:nvPr>
        </p:nvGraphicFramePr>
        <p:xfrm>
          <a:off x="202223" y="2072460"/>
          <a:ext cx="8757139" cy="40444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ytuł 1">
            <a:extLst>
              <a:ext uri="{FF2B5EF4-FFF2-40B4-BE49-F238E27FC236}">
                <a16:creationId xmlns:a16="http://schemas.microsoft.com/office/drawing/2014/main" xmlns="" id="{5E10E3F3-0B69-43CE-9122-44E78A2052F3}"/>
              </a:ext>
            </a:extLst>
          </p:cNvPr>
          <p:cNvSpPr txBox="1">
            <a:spLocks/>
          </p:cNvSpPr>
          <p:nvPr/>
        </p:nvSpPr>
        <p:spPr>
          <a:xfrm>
            <a:off x="518746" y="1197830"/>
            <a:ext cx="8229600" cy="52546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3200" b="1" dirty="0">
                <a:solidFill>
                  <a:schemeClr val="accent5">
                    <a:lumMod val="75000"/>
                  </a:schemeClr>
                </a:solidFill>
              </a:rPr>
              <a:t>Dla kogo wsparcie w ramach WTZ </a:t>
            </a:r>
            <a:r>
              <a:rPr lang="pl-PL" sz="3200" b="1" dirty="0" smtClean="0">
                <a:solidFill>
                  <a:schemeClr val="accent5">
                    <a:lumMod val="75000"/>
                  </a:schemeClr>
                </a:solidFill>
              </a:rPr>
              <a:t>… </a:t>
            </a:r>
            <a:endParaRPr lang="pl-PL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250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xmlns="" id="{84BDA266-13DD-49D5-A206-B10D93C19E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92" y="153658"/>
            <a:ext cx="4200508" cy="695004"/>
          </a:xfrm>
          <a:prstGeom prst="rect">
            <a:avLst/>
          </a:prstGeom>
        </p:spPr>
      </p:pic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xmlns="" id="{187A6B3B-D5F7-43EE-9965-5223C5137A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9075752"/>
              </p:ext>
            </p:extLst>
          </p:nvPr>
        </p:nvGraphicFramePr>
        <p:xfrm>
          <a:off x="211015" y="1943100"/>
          <a:ext cx="8721969" cy="40620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ytuł 1">
            <a:extLst>
              <a:ext uri="{FF2B5EF4-FFF2-40B4-BE49-F238E27FC236}">
                <a16:creationId xmlns:a16="http://schemas.microsoft.com/office/drawing/2014/main" xmlns="" id="{5E10E3F3-0B69-43CE-9122-44E78A2052F3}"/>
              </a:ext>
            </a:extLst>
          </p:cNvPr>
          <p:cNvSpPr txBox="1">
            <a:spLocks/>
          </p:cNvSpPr>
          <p:nvPr/>
        </p:nvSpPr>
        <p:spPr>
          <a:xfrm>
            <a:off x="518746" y="1197830"/>
            <a:ext cx="8229600" cy="52546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3200" b="1" dirty="0">
                <a:solidFill>
                  <a:schemeClr val="accent5">
                    <a:lumMod val="75000"/>
                  </a:schemeClr>
                </a:solidFill>
              </a:rPr>
              <a:t>Jaki charakter wsparcia …</a:t>
            </a:r>
          </a:p>
        </p:txBody>
      </p:sp>
    </p:spTree>
    <p:extLst>
      <p:ext uri="{BB962C8B-B14F-4D97-AF65-F5344CB8AC3E}">
        <p14:creationId xmlns:p14="http://schemas.microsoft.com/office/powerpoint/2010/main" val="764423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685800" y="1009166"/>
            <a:ext cx="7772400" cy="481883"/>
          </a:xfrm>
        </p:spPr>
        <p:txBody>
          <a:bodyPr>
            <a:normAutofit fontScale="90000"/>
          </a:bodyPr>
          <a:lstStyle/>
          <a:p>
            <a:r>
              <a:rPr lang="pl-PL" sz="3200" b="1" dirty="0"/>
              <a:t>Realizacja projektów konkursowych – 9.2.1</a:t>
            </a:r>
            <a:endParaRPr lang="pl-PL" sz="3200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subTitle" idx="1"/>
          </p:nvPr>
        </p:nvSpPr>
        <p:spPr>
          <a:xfrm>
            <a:off x="489155" y="1491049"/>
            <a:ext cx="8149213" cy="971007"/>
          </a:xfrm>
          <a:ln>
            <a:noFill/>
          </a:ln>
        </p:spPr>
        <p:txBody>
          <a:bodyPr>
            <a:normAutofit/>
          </a:bodyPr>
          <a:lstStyle/>
          <a:p>
            <a:r>
              <a:rPr lang="pl-PL" sz="3400" dirty="0"/>
              <a:t> </a:t>
            </a:r>
          </a:p>
          <a:p>
            <a:endParaRPr lang="pl-PL" sz="1800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779819490"/>
              </p:ext>
            </p:extLst>
          </p:nvPr>
        </p:nvGraphicFramePr>
        <p:xfrm>
          <a:off x="335230" y="2118113"/>
          <a:ext cx="8750711" cy="38695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Obraz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85433" y="176161"/>
            <a:ext cx="4200508" cy="69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009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8650" y="1095270"/>
            <a:ext cx="7886700" cy="401934"/>
          </a:xfrm>
        </p:spPr>
        <p:txBody>
          <a:bodyPr>
            <a:noAutofit/>
          </a:bodyPr>
          <a:lstStyle/>
          <a:p>
            <a:pPr algn="ctr"/>
            <a:r>
              <a:rPr lang="pl-PL" sz="2800" b="1" dirty="0"/>
              <a:t>Planowany czas:</a:t>
            </a:r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6651642"/>
              </p:ext>
            </p:extLst>
          </p:nvPr>
        </p:nvGraphicFramePr>
        <p:xfrm>
          <a:off x="108437" y="1513700"/>
          <a:ext cx="8831875" cy="49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Obraz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43492" y="44516"/>
            <a:ext cx="4200508" cy="69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561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8650" y="1095270"/>
            <a:ext cx="7886700" cy="401934"/>
          </a:xfrm>
        </p:spPr>
        <p:txBody>
          <a:bodyPr>
            <a:noAutofit/>
          </a:bodyPr>
          <a:lstStyle/>
          <a:p>
            <a:pPr algn="ctr"/>
            <a:r>
              <a:rPr lang="pl-PL" sz="2800" b="1" dirty="0"/>
              <a:t>Kryteria formalne </a:t>
            </a:r>
            <a:r>
              <a:rPr lang="pl-PL" sz="2000" b="1" dirty="0"/>
              <a:t>(nie podlegają negocjacjom)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92" y="44516"/>
            <a:ext cx="4200508" cy="695004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417538765"/>
              </p:ext>
            </p:extLst>
          </p:nvPr>
        </p:nvGraphicFramePr>
        <p:xfrm>
          <a:off x="428367" y="1497205"/>
          <a:ext cx="8452021" cy="5241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14451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8650" y="1095270"/>
            <a:ext cx="7886700" cy="401934"/>
          </a:xfrm>
        </p:spPr>
        <p:txBody>
          <a:bodyPr>
            <a:noAutofit/>
          </a:bodyPr>
          <a:lstStyle/>
          <a:p>
            <a:pPr algn="ctr"/>
            <a:r>
              <a:rPr lang="pl-PL" sz="2800" b="1" dirty="0"/>
              <a:t>Kryteria horyzontalne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92" y="44516"/>
            <a:ext cx="4200508" cy="695004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197877360"/>
              </p:ext>
            </p:extLst>
          </p:nvPr>
        </p:nvGraphicFramePr>
        <p:xfrm>
          <a:off x="428367" y="1497205"/>
          <a:ext cx="8452021" cy="5241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48950711"/>
      </p:ext>
    </p:extLst>
  </p:cSld>
  <p:clrMapOvr>
    <a:masterClrMapping/>
  </p:clrMapOvr>
</p:sld>
</file>

<file path=ppt/theme/theme1.xml><?xml version="1.0" encoding="utf-8"?>
<a:theme xmlns:a="http://schemas.openxmlformats.org/drawingml/2006/main" name="FunduszeEuropejskiePrezentacjaTemplat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unduszeEuropejskiePrezentacjaTemplate.potx" id="{E1C8E9E8-192D-4AF6-9B43-48AB8A3797D1}" vid="{41BC98EB-B254-48DE-A757-86CC93C6277F}"/>
    </a:ext>
  </a:extLst>
</a:theme>
</file>

<file path=ppt/theme/theme10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Infrastruktura i Środowisko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unduszeEuropejskiePrezentacjaTemplate.potx" id="{E1C8E9E8-192D-4AF6-9B43-48AB8A3797D1}" vid="{D7BFAF85-3AFF-408A-9214-9771CA74E33C}"/>
    </a:ext>
  </a:extLst>
</a:theme>
</file>

<file path=ppt/theme/theme3.xml><?xml version="1.0" encoding="utf-8"?>
<a:theme xmlns:a="http://schemas.openxmlformats.org/drawingml/2006/main" name="Inteligentny Rozwoj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unduszeEuropejskiePrezentacjaTemplate.potx" id="{E1C8E9E8-192D-4AF6-9B43-48AB8A3797D1}" vid="{D7262E80-C742-4C3A-B4FD-B9DFB2A85E65}"/>
    </a:ext>
  </a:extLst>
</a:theme>
</file>

<file path=ppt/theme/theme4.xml><?xml version="1.0" encoding="utf-8"?>
<a:theme xmlns:a="http://schemas.openxmlformats.org/drawingml/2006/main" name="Rozwój Polski Wschodniej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unduszeEuropejskiePrezentacjaTemplate.potx" id="{E1C8E9E8-192D-4AF6-9B43-48AB8A3797D1}" vid="{5D6DABCB-300B-4583-9DC2-84BDBB033C22}"/>
    </a:ext>
  </a:extLst>
</a:theme>
</file>

<file path=ppt/theme/theme5.xml><?xml version="1.0" encoding="utf-8"?>
<a:theme xmlns:a="http://schemas.openxmlformats.org/drawingml/2006/main" name="Wiedza Edukacja Rozwoj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unduszeEuropejskiePrezentacjaTemplate.potx" id="{E1C8E9E8-192D-4AF6-9B43-48AB8A3797D1}" vid="{53FA2FB3-9C38-4B68-A4DF-76B77B12EB81}"/>
    </a:ext>
  </a:extLst>
</a:theme>
</file>

<file path=ppt/theme/theme6.xml><?xml version="1.0" encoding="utf-8"?>
<a:theme xmlns:a="http://schemas.openxmlformats.org/drawingml/2006/main" name="Polska Cyfrowa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unduszeEuropejskiePrezentacjaTemplate.potx" id="{E1C8E9E8-192D-4AF6-9B43-48AB8A3797D1}" vid="{A4A928A6-969B-40E6-93A8-BBEF1A2F6A09}"/>
    </a:ext>
  </a:extLst>
</a:theme>
</file>

<file path=ppt/theme/theme7.xml><?xml version="1.0" encoding="utf-8"?>
<a:theme xmlns:a="http://schemas.openxmlformats.org/drawingml/2006/main" name="Programy Regionaln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unduszeEuropejskiePrezentacjaTemplate.potx" id="{E1C8E9E8-192D-4AF6-9B43-48AB8A3797D1}" vid="{92000801-0B03-4AC3-8040-626073FD01A7}"/>
    </a:ext>
  </a:extLst>
</a:theme>
</file>

<file path=ppt/theme/theme8.xml><?xml version="1.0" encoding="utf-8"?>
<a:theme xmlns:a="http://schemas.openxmlformats.org/drawingml/2006/main" name="Pomoc Techniczna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unduszeEuropejskiePrezentacjaTemplate.potx" id="{E1C8E9E8-192D-4AF6-9B43-48AB8A3797D1}" vid="{F455CDD5-C0D5-4F1E-9423-3AD99BE16955}"/>
    </a:ext>
  </a:extLst>
</a:theme>
</file>

<file path=ppt/theme/theme9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FunduszeEuropejskiePrezentacjaTemplate</Template>
  <TotalTime>5017</TotalTime>
  <Words>2114</Words>
  <Application>Microsoft Office PowerPoint</Application>
  <PresentationFormat>Pokaz na ekranie (4:3)</PresentationFormat>
  <Paragraphs>285</Paragraphs>
  <Slides>24</Slides>
  <Notes>3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8</vt:i4>
      </vt:variant>
      <vt:variant>
        <vt:lpstr>Tytuły slajdów</vt:lpstr>
      </vt:variant>
      <vt:variant>
        <vt:i4>24</vt:i4>
      </vt:variant>
    </vt:vector>
  </HeadingPairs>
  <TitlesOfParts>
    <vt:vector size="38" baseType="lpstr">
      <vt:lpstr>Arial</vt:lpstr>
      <vt:lpstr>Calibri</vt:lpstr>
      <vt:lpstr>Cambria</vt:lpstr>
      <vt:lpstr>Symbol</vt:lpstr>
      <vt:lpstr>Times New Roman</vt:lpstr>
      <vt:lpstr>Wingdings</vt:lpstr>
      <vt:lpstr>FunduszeEuropejskiePrezentacjaTemplate</vt:lpstr>
      <vt:lpstr>Infrastruktura i Środowisko</vt:lpstr>
      <vt:lpstr>Inteligentny Rozwoj</vt:lpstr>
      <vt:lpstr>Rozwój Polski Wschodniej</vt:lpstr>
      <vt:lpstr>Wiedza Edukacja Rozwoj</vt:lpstr>
      <vt:lpstr>Polska Cyfrowa</vt:lpstr>
      <vt:lpstr>Programy Regionalne</vt:lpstr>
      <vt:lpstr>Pomoc Techniczna</vt:lpstr>
      <vt:lpstr>Prezentacja programu PowerPoint</vt:lpstr>
      <vt:lpstr>Realizacja projektów konkursowych</vt:lpstr>
      <vt:lpstr>INSTRUMENTY i przykładowe działania</vt:lpstr>
      <vt:lpstr>Prezentacja programu PowerPoint</vt:lpstr>
      <vt:lpstr>Prezentacja programu PowerPoint</vt:lpstr>
      <vt:lpstr>Realizacja projektów konkursowych – 9.2.1</vt:lpstr>
      <vt:lpstr>Planowany czas:</vt:lpstr>
      <vt:lpstr>Kryteria formalne (nie podlegają negocjacjom)</vt:lpstr>
      <vt:lpstr>Kryteria horyzontalne</vt:lpstr>
      <vt:lpstr>Kryteria horyzontalne</vt:lpstr>
      <vt:lpstr>Kryteria szczegółowe</vt:lpstr>
      <vt:lpstr>Kryteria szczegółowe</vt:lpstr>
      <vt:lpstr>Kryteria szczegółowe</vt:lpstr>
      <vt:lpstr>Kryteria szczegółowe</vt:lpstr>
      <vt:lpstr>Kryteria premiujące</vt:lpstr>
      <vt:lpstr>WSKAŹNIKI</vt:lpstr>
      <vt:lpstr>WSKAŹNIKI</vt:lpstr>
      <vt:lpstr>WSKAŹNIKI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j.zakrzewska</dc:creator>
  <cp:lastModifiedBy>Dagmara Angowska</cp:lastModifiedBy>
  <cp:revision>735</cp:revision>
  <cp:lastPrinted>2017-06-07T09:03:27Z</cp:lastPrinted>
  <dcterms:created xsi:type="dcterms:W3CDTF">2015-01-15T11:10:57Z</dcterms:created>
  <dcterms:modified xsi:type="dcterms:W3CDTF">2018-04-10T08:08:53Z</dcterms:modified>
</cp:coreProperties>
</file>